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14"/>
  </p:notesMasterIdLst>
  <p:sldIdLst>
    <p:sldId id="256" r:id="rId2"/>
    <p:sldId id="262" r:id="rId3"/>
    <p:sldId id="271" r:id="rId4"/>
    <p:sldId id="258" r:id="rId5"/>
    <p:sldId id="264" r:id="rId6"/>
    <p:sldId id="265" r:id="rId7"/>
    <p:sldId id="269" r:id="rId8"/>
    <p:sldId id="259" r:id="rId9"/>
    <p:sldId id="266" r:id="rId10"/>
    <p:sldId id="267" r:id="rId11"/>
    <p:sldId id="270" r:id="rId12"/>
    <p:sldId id="260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0312" autoAdjust="0"/>
  </p:normalViewPr>
  <p:slideViewPr>
    <p:cSldViewPr snapToGrid="0">
      <p:cViewPr varScale="1">
        <p:scale>
          <a:sx n="66" d="100"/>
          <a:sy n="66" d="100"/>
        </p:scale>
        <p:origin x="120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7C2EA8-A1B4-469C-843A-D1D03356B98B}" type="datetimeFigureOut">
              <a:rPr lang="ru-RU" smtClean="0"/>
              <a:t>29.07.2025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CB92C1-40AD-4852-976F-BD8DAEF5E435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4851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CB92C1-40AD-4852-976F-BD8DAEF5E435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14811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1D185DD-2C05-4A69-9505-7EA400961609}" type="datetimeFigureOut">
              <a:rPr lang="uk-UA" smtClean="0"/>
              <a:t>29.07.2025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549C1BB0-05D4-453A-9C17-C40ADE32483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13388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185DD-2C05-4A69-9505-7EA400961609}" type="datetimeFigureOut">
              <a:rPr lang="uk-UA" smtClean="0"/>
              <a:t>29.07.2025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C1BB0-05D4-453A-9C17-C40ADE32483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88499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185DD-2C05-4A69-9505-7EA400961609}" type="datetimeFigureOut">
              <a:rPr lang="uk-UA" smtClean="0"/>
              <a:t>29.07.2025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C1BB0-05D4-453A-9C17-C40ADE32483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00150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185DD-2C05-4A69-9505-7EA400961609}" type="datetimeFigureOut">
              <a:rPr lang="uk-UA" smtClean="0"/>
              <a:t>29.07.2025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C1BB0-05D4-453A-9C17-C40ADE324833}" type="slidenum">
              <a:rPr lang="uk-UA" smtClean="0"/>
              <a:t>‹№›</a:t>
            </a:fld>
            <a:endParaRPr lang="uk-UA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481444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185DD-2C05-4A69-9505-7EA400961609}" type="datetimeFigureOut">
              <a:rPr lang="uk-UA" smtClean="0"/>
              <a:t>29.07.2025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C1BB0-05D4-453A-9C17-C40ADE32483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225876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185DD-2C05-4A69-9505-7EA400961609}" type="datetimeFigureOut">
              <a:rPr lang="uk-UA" smtClean="0"/>
              <a:t>29.07.2025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C1BB0-05D4-453A-9C17-C40ADE32483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505625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185DD-2C05-4A69-9505-7EA400961609}" type="datetimeFigureOut">
              <a:rPr lang="uk-UA" smtClean="0"/>
              <a:t>29.07.2025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C1BB0-05D4-453A-9C17-C40ADE32483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785602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185DD-2C05-4A69-9505-7EA400961609}" type="datetimeFigureOut">
              <a:rPr lang="uk-UA" smtClean="0"/>
              <a:t>29.07.2025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C1BB0-05D4-453A-9C17-C40ADE32483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986924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185DD-2C05-4A69-9505-7EA400961609}" type="datetimeFigureOut">
              <a:rPr lang="uk-UA" smtClean="0"/>
              <a:t>29.07.2025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C1BB0-05D4-453A-9C17-C40ADE32483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15781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185DD-2C05-4A69-9505-7EA400961609}" type="datetimeFigureOut">
              <a:rPr lang="uk-UA" smtClean="0"/>
              <a:t>29.07.2025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C1BB0-05D4-453A-9C17-C40ADE32483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065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185DD-2C05-4A69-9505-7EA400961609}" type="datetimeFigureOut">
              <a:rPr lang="uk-UA" smtClean="0"/>
              <a:t>29.07.2025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C1BB0-05D4-453A-9C17-C40ADE32483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40754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185DD-2C05-4A69-9505-7EA400961609}" type="datetimeFigureOut">
              <a:rPr lang="uk-UA" smtClean="0"/>
              <a:t>29.07.2025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C1BB0-05D4-453A-9C17-C40ADE32483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86029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185DD-2C05-4A69-9505-7EA400961609}" type="datetimeFigureOut">
              <a:rPr lang="uk-UA" smtClean="0"/>
              <a:t>29.07.2025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C1BB0-05D4-453A-9C17-C40ADE32483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05167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185DD-2C05-4A69-9505-7EA400961609}" type="datetimeFigureOut">
              <a:rPr lang="uk-UA" smtClean="0"/>
              <a:t>29.07.2025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C1BB0-05D4-453A-9C17-C40ADE32483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04223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185DD-2C05-4A69-9505-7EA400961609}" type="datetimeFigureOut">
              <a:rPr lang="uk-UA" smtClean="0"/>
              <a:t>29.07.2025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C1BB0-05D4-453A-9C17-C40ADE32483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19218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185DD-2C05-4A69-9505-7EA400961609}" type="datetimeFigureOut">
              <a:rPr lang="uk-UA" smtClean="0"/>
              <a:t>29.07.2025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C1BB0-05D4-453A-9C17-C40ADE32483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63171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185DD-2C05-4A69-9505-7EA400961609}" type="datetimeFigureOut">
              <a:rPr lang="uk-UA" smtClean="0"/>
              <a:t>29.07.2025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C1BB0-05D4-453A-9C17-C40ADE32483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1100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185DD-2C05-4A69-9505-7EA400961609}" type="datetimeFigureOut">
              <a:rPr lang="uk-UA" smtClean="0"/>
              <a:t>29.07.2025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9C1BB0-05D4-453A-9C17-C40ADE32483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857575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ceo@masma.org.ua" TargetMode="External"/><Relationship Id="rId2" Type="http://schemas.openxmlformats.org/officeDocument/2006/relationships/hyperlink" Target="https://masma.org.ua/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3B47F4-6AE4-4D04-F755-D363CBD569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99616" y="1122363"/>
            <a:ext cx="10448544" cy="23876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ТЕХНІЧНИЙ РЕГЛАМЕНТ ЩОДО ВИМОГ </a:t>
            </a:r>
            <a:br>
              <a:rPr lang="ru-RU" b="1" dirty="0"/>
            </a:br>
            <a:r>
              <a:rPr lang="ru-RU" b="1" dirty="0"/>
              <a:t>ДО НАФТИ І КОНДЕНСАТУ ГАЗОВОГО </a:t>
            </a:r>
            <a:br>
              <a:rPr lang="ru-RU" b="1" dirty="0"/>
            </a:br>
            <a:r>
              <a:rPr lang="ru-RU" b="1" dirty="0"/>
              <a:t>ДЛЯ НАФТОПЕРЕРОБНИХ ПІДПРИЄМСТВ</a:t>
            </a:r>
            <a:endParaRPr lang="uk-UA" b="1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0E23BEC7-1CFE-AC2E-8821-4F33468E27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36992" y="3811651"/>
            <a:ext cx="3182112" cy="1126109"/>
          </a:xfrm>
        </p:spPr>
        <p:txBody>
          <a:bodyPr>
            <a:noAutofit/>
          </a:bodyPr>
          <a:lstStyle/>
          <a:p>
            <a:pPr algn="r">
              <a:lnSpc>
                <a:spcPct val="100000"/>
              </a:lnSpc>
            </a:pPr>
            <a:r>
              <a:rPr lang="ru-RU" sz="2200" b="1" dirty="0">
                <a:solidFill>
                  <a:schemeClr val="tx1"/>
                </a:solidFill>
              </a:rPr>
              <a:t>д</a:t>
            </a:r>
            <a:r>
              <a:rPr lang="ru-RU" sz="2200" b="1" cap="none" dirty="0">
                <a:solidFill>
                  <a:schemeClr val="tx1"/>
                </a:solidFill>
              </a:rPr>
              <a:t>огов</a:t>
            </a:r>
            <a:r>
              <a:rPr lang="uk-UA" sz="2200" b="1" cap="none" dirty="0">
                <a:solidFill>
                  <a:schemeClr val="tx1"/>
                </a:solidFill>
              </a:rPr>
              <a:t>і</a:t>
            </a:r>
            <a:r>
              <a:rPr lang="ru-RU" sz="2200" b="1" cap="none" dirty="0">
                <a:solidFill>
                  <a:schemeClr val="tx1"/>
                </a:solidFill>
              </a:rPr>
              <a:t>р</a:t>
            </a:r>
            <a:r>
              <a:rPr lang="ru-RU" sz="2200" b="1" dirty="0">
                <a:solidFill>
                  <a:schemeClr val="tx1"/>
                </a:solidFill>
              </a:rPr>
              <a:t> №13/2496-Р/25    </a:t>
            </a:r>
            <a:r>
              <a:rPr lang="ru-RU" sz="2200" b="1" cap="none" dirty="0" err="1">
                <a:solidFill>
                  <a:schemeClr val="tx1"/>
                </a:solidFill>
              </a:rPr>
              <a:t>від</a:t>
            </a:r>
            <a:r>
              <a:rPr lang="ru-RU" sz="2200" b="1" dirty="0">
                <a:solidFill>
                  <a:schemeClr val="tx1"/>
                </a:solidFill>
              </a:rPr>
              <a:t> 20.05.2025 </a:t>
            </a:r>
            <a:r>
              <a:rPr lang="ru-RU" sz="2200" b="1" cap="none" dirty="0">
                <a:solidFill>
                  <a:schemeClr val="tx1"/>
                </a:solidFill>
              </a:rPr>
              <a:t>р</a:t>
            </a:r>
            <a:r>
              <a:rPr lang="ru-RU" sz="2200" b="1" dirty="0">
                <a:solidFill>
                  <a:schemeClr val="tx1"/>
                </a:solidFill>
              </a:rPr>
              <a:t>.</a:t>
            </a:r>
          </a:p>
          <a:p>
            <a:pPr algn="r">
              <a:lnSpc>
                <a:spcPct val="100000"/>
              </a:lnSpc>
            </a:pPr>
            <a:r>
              <a:rPr lang="ru-RU" sz="2200" b="1" cap="none" dirty="0" err="1">
                <a:solidFill>
                  <a:schemeClr val="tx1"/>
                </a:solidFill>
              </a:rPr>
              <a:t>Етап</a:t>
            </a:r>
            <a:r>
              <a:rPr lang="ru-RU" sz="2200" b="1" cap="none" dirty="0">
                <a:solidFill>
                  <a:schemeClr val="tx1"/>
                </a:solidFill>
              </a:rPr>
              <a:t> 2-й</a:t>
            </a:r>
          </a:p>
        </p:txBody>
      </p:sp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id="{E688FC1E-4E50-C6B5-2882-4B0656DDF86E}"/>
              </a:ext>
            </a:extLst>
          </p:cNvPr>
          <p:cNvSpPr txBox="1">
            <a:spLocks/>
          </p:cNvSpPr>
          <p:nvPr/>
        </p:nvSpPr>
        <p:spPr>
          <a:xfrm>
            <a:off x="4844348" y="5735637"/>
            <a:ext cx="2080708" cy="44742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None/>
              <a:defRPr sz="2000" kern="1200" cap="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ru-RU" sz="2200" b="1" cap="none" dirty="0">
                <a:solidFill>
                  <a:schemeClr val="tx1"/>
                </a:solidFill>
              </a:rPr>
              <a:t>липень 2025</a:t>
            </a:r>
          </a:p>
        </p:txBody>
      </p:sp>
    </p:spTree>
    <p:extLst>
      <p:ext uri="{BB962C8B-B14F-4D97-AF65-F5344CB8AC3E}">
        <p14:creationId xmlns:p14="http://schemas.microsoft.com/office/powerpoint/2010/main" val="8179364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D79A94-FF8A-BC43-A6A3-89A255D2CB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34B357-CA9F-CC78-1656-F843E8DD7D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3711" y="382299"/>
            <a:ext cx="10948415" cy="532102"/>
          </a:xfrm>
        </p:spPr>
        <p:txBody>
          <a:bodyPr>
            <a:normAutofit fontScale="90000"/>
          </a:bodyPr>
          <a:lstStyle/>
          <a:p>
            <a:r>
              <a:rPr lang="uk-UA" sz="4000" b="1" dirty="0"/>
              <a:t>ВВЕДЕННЯ В ОБІГ. МЗНН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3DFC35C-9E3A-2128-13B0-83AC57C2FA92}"/>
              </a:ext>
            </a:extLst>
          </p:cNvPr>
          <p:cNvSpPr txBox="1"/>
          <p:nvPr/>
        </p:nvSpPr>
        <p:spPr>
          <a:xfrm>
            <a:off x="658366" y="1186672"/>
            <a:ext cx="11033760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200" b="1" dirty="0"/>
              <a:t>Введення уніфікованих форм паспортів якості на продукцію дозволить однозначно визначити резервуари та/або інші технологічні потужності, з яких починається акцизний облік вуглеводневої сировини (нафти і конденсату газового), які відповідають вимогам Технічного регламенту.</a:t>
            </a:r>
          </a:p>
          <a:p>
            <a:endParaRPr lang="uk-UA" sz="2200" dirty="0"/>
          </a:p>
          <a:p>
            <a:r>
              <a:rPr lang="uk-UA" sz="2400" b="1" dirty="0">
                <a:solidFill>
                  <a:srgbClr val="FFC000"/>
                </a:solidFill>
              </a:rPr>
              <a:t>ВВЕДЕННЯ В ОБІГ і АКЦИЗНИЙ ОБЛІК (в майбутньому) з фіксацією резервуару (партії, серії) ПОЧИНАЄТЬСЯ РАЗОМ З ОФОРМЛЕННЯМ ПАСПОРТІВ ЯКОСТІ НА ПРОДУКЦІЮ З ПОКАЗНИКАМИ, ЗНАЧЕННЯ ЯКИХ ВІДПОВІДАЮТЬ ВИМОГАМ ТЕХНІЧНОГО РЕГЛАМЕНТУ</a:t>
            </a: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CF1804BC-C518-8DB5-2DDF-3FF96F545E1E}"/>
              </a:ext>
            </a:extLst>
          </p:cNvPr>
          <p:cNvCxnSpPr>
            <a:cxnSpLocks/>
          </p:cNvCxnSpPr>
          <p:nvPr/>
        </p:nvCxnSpPr>
        <p:spPr>
          <a:xfrm>
            <a:off x="743711" y="1022040"/>
            <a:ext cx="10948415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3C941F39-BA5E-9350-9507-6FBBB5E84AD8}"/>
              </a:ext>
            </a:extLst>
          </p:cNvPr>
          <p:cNvSpPr txBox="1"/>
          <p:nvPr/>
        </p:nvSpPr>
        <p:spPr>
          <a:xfrm>
            <a:off x="658366" y="4613735"/>
            <a:ext cx="1118616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2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Документом про відповідність є: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uk-UA" sz="22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сертифікат відповідності, який складений уповноваженим органом оцінки відповідності, або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uk-UA" sz="22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документ про якість (паспорт якості), що складений акредитованою випробувальною лабораторією/центром.</a:t>
            </a:r>
            <a:endParaRPr lang="ru-RU" sz="2200" b="1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8408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87824F-6F5A-CFB6-A28D-5DDF4A6D69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46068F-A43A-13AA-2E6D-6D4ACC66D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3711" y="382299"/>
            <a:ext cx="10948415" cy="532102"/>
          </a:xfrm>
        </p:spPr>
        <p:txBody>
          <a:bodyPr>
            <a:normAutofit fontScale="90000"/>
          </a:bodyPr>
          <a:lstStyle/>
          <a:p>
            <a:r>
              <a:rPr lang="uk-UA" sz="4000" b="1"/>
              <a:t>ОБГОВОРЕННЯ З УЧАСНИКАМИ РИНКУ</a:t>
            </a:r>
            <a:endParaRPr lang="uk-UA" sz="40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DABECA0-F73A-3DB3-FE68-3818C9C1E1F6}"/>
              </a:ext>
            </a:extLst>
          </p:cNvPr>
          <p:cNvSpPr txBox="1"/>
          <p:nvPr/>
        </p:nvSpPr>
        <p:spPr>
          <a:xfrm>
            <a:off x="658366" y="1186672"/>
            <a:ext cx="1103376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200" b="1" dirty="0"/>
              <a:t>ОСНОВНІ ЗАСАДИ ТЕХНІЧНОГО РЕГЛАМЕНТУ ОБГОВОРЕНІ З УЧАСНИКАМИ РИНКУ:</a:t>
            </a:r>
          </a:p>
          <a:p>
            <a:endParaRPr lang="uk-UA" sz="2200" b="1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uk-UA" sz="2200" b="1" dirty="0">
                <a:solidFill>
                  <a:srgbClr val="FFC000"/>
                </a:solidFill>
              </a:rPr>
              <a:t>ПАТ «УКРНАФТА» </a:t>
            </a:r>
            <a:r>
              <a:rPr lang="uk-UA" sz="2200" dirty="0"/>
              <a:t>- виробником нафти і конденсату газового та замовником проекту Технічного регламенту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uk-UA" sz="2200" b="1" dirty="0">
                <a:solidFill>
                  <a:srgbClr val="FFC000"/>
                </a:solidFill>
              </a:rPr>
              <a:t>СПОЖИВАЧАМИ НАФТИ І КОНДЕНСАТУ ГАЗОВОГО: </a:t>
            </a:r>
          </a:p>
          <a:p>
            <a:r>
              <a:rPr lang="uk-UA" sz="2200" b="1" dirty="0">
                <a:solidFill>
                  <a:srgbClr val="FFC000"/>
                </a:solidFill>
              </a:rPr>
              <a:t>     АТ «УКРТАТНАФТА», </a:t>
            </a:r>
          </a:p>
          <a:p>
            <a:r>
              <a:rPr lang="uk-UA" sz="2200" dirty="0"/>
              <a:t>     ТОВ «Кіровоградська нафтова компанія», </a:t>
            </a:r>
          </a:p>
          <a:p>
            <a:r>
              <a:rPr lang="uk-UA" sz="2200" dirty="0"/>
              <a:t>     ТОВ «</a:t>
            </a:r>
            <a:r>
              <a:rPr lang="uk-UA" sz="2200" dirty="0" err="1"/>
              <a:t>Аліум-Пром</a:t>
            </a:r>
            <a:r>
              <a:rPr lang="uk-UA" sz="2200" dirty="0"/>
              <a:t>», ТОВ «</a:t>
            </a:r>
            <a:r>
              <a:rPr lang="uk-UA" sz="2200" dirty="0" err="1"/>
              <a:t>Раффінерія</a:t>
            </a:r>
            <a:r>
              <a:rPr lang="uk-UA" sz="2200" dirty="0"/>
              <a:t>», ТОВ «</a:t>
            </a:r>
            <a:r>
              <a:rPr lang="uk-UA" sz="2200" dirty="0" err="1"/>
              <a:t>Пасіпол</a:t>
            </a:r>
            <a:r>
              <a:rPr lang="uk-UA" sz="2200" dirty="0"/>
              <a:t>», ТОВ ВТФ «МТН-Полтава», </a:t>
            </a:r>
          </a:p>
          <a:p>
            <a:r>
              <a:rPr lang="uk-UA" sz="2200" dirty="0"/>
              <a:t>      ТОВ «Алекс-</a:t>
            </a:r>
            <a:r>
              <a:rPr lang="uk-UA" sz="2200" dirty="0" err="1"/>
              <a:t>Пром</a:t>
            </a:r>
            <a:r>
              <a:rPr lang="uk-UA" sz="2200" dirty="0"/>
              <a:t>»,  ТОВ «Новітні нанотехнології»; 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uk-UA" sz="2200" dirty="0">
                <a:solidFill>
                  <a:srgbClr val="FFC000"/>
                </a:solidFill>
              </a:rPr>
              <a:t>постачальником присадок (додатків) до продукції  </a:t>
            </a:r>
            <a:r>
              <a:rPr lang="uk-UA" sz="2200" dirty="0"/>
              <a:t>– ТОВ «Паливні технології»;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uk-UA" sz="2200" b="1" dirty="0">
                <a:solidFill>
                  <a:srgbClr val="FFC000"/>
                </a:solidFill>
              </a:rPr>
              <a:t>ОРГАНАМИ З ОЦІНКИ ВІДПОВІДНОСТІ</a:t>
            </a:r>
            <a:r>
              <a:rPr lang="uk-UA" sz="2200" dirty="0"/>
              <a:t>, акредитованими Національним агентством з акредитації України:</a:t>
            </a:r>
          </a:p>
          <a:p>
            <a:r>
              <a:rPr lang="uk-UA" sz="2200" dirty="0"/>
              <a:t>    ТОВ «НВП«ДІН ЛТД», </a:t>
            </a:r>
          </a:p>
          <a:p>
            <a:r>
              <a:rPr lang="uk-UA" sz="2200" dirty="0"/>
              <a:t>    ТОВ «Центр якості продукції «КАРАТ», </a:t>
            </a:r>
          </a:p>
          <a:p>
            <a:r>
              <a:rPr lang="uk-UA" sz="2200" dirty="0"/>
              <a:t>    ТОВ «Орган з сертифікації продукції «Сертифікаційний інформаційний центр».</a:t>
            </a: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9AC8D456-7FC8-EFEE-D9EC-6E504AEA0C2E}"/>
              </a:ext>
            </a:extLst>
          </p:cNvPr>
          <p:cNvCxnSpPr>
            <a:cxnSpLocks/>
          </p:cNvCxnSpPr>
          <p:nvPr/>
        </p:nvCxnSpPr>
        <p:spPr>
          <a:xfrm>
            <a:off x="743711" y="1022040"/>
            <a:ext cx="10948415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81501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DA9CEC-8D3D-961A-A248-34B1B2E146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822630"/>
            <a:ext cx="10948415" cy="2179650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uk-UA" sz="4800" b="1" i="1" dirty="0">
                <a:solidFill>
                  <a:srgbClr val="FFC000"/>
                </a:solidFill>
              </a:rPr>
              <a:t>РАЗОМ ЗМІЦНЮЄМО ЕНЕРГОНЕЗАЛЕЖНІСТЬ ДЕРЖАВИ!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F0AFF91-F647-7CBC-8218-0D90526A2441}"/>
              </a:ext>
            </a:extLst>
          </p:cNvPr>
          <p:cNvSpPr txBox="1"/>
          <p:nvPr/>
        </p:nvSpPr>
        <p:spPr>
          <a:xfrm>
            <a:off x="5754624" y="3429000"/>
            <a:ext cx="6016752" cy="28892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uk-UA" sz="22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«ДЕРЖАВНА ПАЛИВНА КОМПАНІЯ «</a:t>
            </a:r>
            <a:r>
              <a:rPr lang="uk-UA" sz="22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МАСМА» </a:t>
            </a:r>
            <a:br>
              <a:rPr lang="uk-UA" sz="2200" b="1" kern="100" dirty="0"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22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ДЕРЖАВНЕ ПІДПРИЄМСТВРО </a:t>
            </a:r>
            <a:endParaRPr lang="uk-UA" sz="2200" b="1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i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https://masma.org.ua/</a:t>
            </a:r>
            <a:r>
              <a:rPr lang="uk-UA" i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uk-UA" i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i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ceo@masma.org.ua</a:t>
            </a:r>
            <a:r>
              <a:rPr lang="uk-UA" i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lvl="0"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ru-RU" i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03142, </a:t>
            </a:r>
            <a:r>
              <a:rPr lang="ru-RU" i="1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Україна</a:t>
            </a:r>
            <a:r>
              <a:rPr lang="ru-RU" i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м. </a:t>
            </a:r>
            <a:r>
              <a:rPr lang="ru-RU" i="1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Київ</a:t>
            </a:r>
            <a:r>
              <a:rPr lang="ru-RU" i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i="1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Святошинський</a:t>
            </a:r>
            <a:r>
              <a:rPr lang="ru-RU" i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район, </a:t>
            </a:r>
            <a:br>
              <a:rPr lang="ru-RU" i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i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проспект </a:t>
            </a:r>
            <a:r>
              <a:rPr lang="ru-RU" i="1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Академіка</a:t>
            </a:r>
            <a:r>
              <a:rPr lang="ru-RU" i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i="1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Палладіна</a:t>
            </a:r>
            <a:r>
              <a:rPr lang="ru-RU" i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46, корпус 4</a:t>
            </a:r>
          </a:p>
          <a:p>
            <a:pPr lvl="0"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ru-RU" i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+38 (044) 239-25-07 (</a:t>
            </a:r>
            <a:r>
              <a:rPr lang="ru-RU" i="1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багатоканальний</a:t>
            </a:r>
            <a:r>
              <a:rPr lang="ru-RU" i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lvl="0"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ru-RU" i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+38 (067) 535-86-69</a:t>
            </a:r>
            <a:endParaRPr lang="uk-UA" i="1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277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9860F0-54FE-5715-9029-50DD316835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67AAF9-B77A-CFCD-E22F-9ABB5B2DB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3712" y="626054"/>
            <a:ext cx="10948415" cy="712977"/>
          </a:xfrm>
        </p:spPr>
        <p:txBody>
          <a:bodyPr>
            <a:normAutofit/>
          </a:bodyPr>
          <a:lstStyle/>
          <a:p>
            <a:r>
              <a:rPr lang="uk-UA" sz="4000" b="1" dirty="0"/>
              <a:t>МЕТА ТЕХНІЧНОГО РЕГЛАМЕНТУ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0E92A97-C4EF-28C9-45E0-0E1C6C4578CD}"/>
              </a:ext>
            </a:extLst>
          </p:cNvPr>
          <p:cNvSpPr txBox="1"/>
          <p:nvPr/>
        </p:nvSpPr>
        <p:spPr>
          <a:xfrm>
            <a:off x="743712" y="1582788"/>
            <a:ext cx="11033760" cy="49121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ru-RU" sz="20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ВСТАНОВИТИ ВИМОГИ ДО НАФТИ ТА КОНДЕНСАТУ ГАЗОВОГО ДЛЯ НАФТОПЕРЕРОБНИХ ПІДПРИЄМСТВ, ЩО ВВОДЯТЬСЯ В ОБІГ ТА НАДАЮТЬСЯ НА РИНКУ УКРАЇНИ, З МЕТОЮ: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ru-RU" sz="2200" kern="100" dirty="0" err="1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їх</a:t>
            </a:r>
            <a:r>
              <a:rPr lang="ru-RU" sz="2200" kern="1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kern="100" dirty="0" err="1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подальшої</a:t>
            </a:r>
            <a:r>
              <a:rPr lang="ru-RU" sz="2200" kern="1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2200" kern="100" dirty="0" err="1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класифікації</a:t>
            </a:r>
            <a:r>
              <a:rPr lang="ru-RU" sz="2200" kern="1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sz="2200" kern="100" dirty="0" err="1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бухгалтерського</a:t>
            </a:r>
            <a:r>
              <a:rPr lang="ru-RU" sz="2200" kern="1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200" kern="100" dirty="0" err="1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податкового</a:t>
            </a:r>
            <a:r>
              <a:rPr lang="ru-RU" sz="2200" kern="1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kern="100" dirty="0" err="1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обліку</a:t>
            </a:r>
            <a:r>
              <a:rPr lang="ru-RU" sz="2200" kern="1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ru-RU" sz="2200" kern="1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для </a:t>
            </a:r>
            <a:r>
              <a:rPr lang="ru-RU" sz="2200" kern="100" dirty="0" err="1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їх</a:t>
            </a:r>
            <a:r>
              <a:rPr lang="ru-RU" sz="2200" kern="1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kern="100" dirty="0" err="1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безпечного</a:t>
            </a:r>
            <a:r>
              <a:rPr lang="ru-RU" sz="2200" kern="1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kern="100" dirty="0" err="1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перероблення</a:t>
            </a:r>
            <a:r>
              <a:rPr lang="ru-RU" sz="2200" kern="1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200" kern="100" dirty="0" err="1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транспортування</a:t>
            </a:r>
            <a:r>
              <a:rPr lang="ru-RU" sz="2200" kern="1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200" kern="100" dirty="0" err="1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зберігання</a:t>
            </a:r>
            <a:r>
              <a:rPr lang="ru-RU" sz="2200" kern="1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200" kern="100" dirty="0" err="1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унеможливлення</a:t>
            </a:r>
            <a:r>
              <a:rPr lang="ru-RU" sz="2200" kern="1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kern="100" dirty="0" err="1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пошкодження</a:t>
            </a:r>
            <a:r>
              <a:rPr lang="ru-RU" sz="2200" kern="1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майна </a:t>
            </a:r>
            <a:r>
              <a:rPr lang="ru-RU" sz="2200" kern="100" dirty="0" err="1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під</a:t>
            </a:r>
            <a:r>
              <a:rPr lang="ru-RU" sz="2200" kern="1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час </a:t>
            </a:r>
            <a:r>
              <a:rPr lang="ru-RU" sz="2200" kern="100" dirty="0" err="1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зазначених</a:t>
            </a:r>
            <a:r>
              <a:rPr lang="ru-RU" sz="2200" kern="1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kern="100" dirty="0" err="1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операцій</a:t>
            </a:r>
            <a:r>
              <a:rPr lang="ru-RU" sz="2200" kern="1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ru-RU" sz="2200" kern="100" dirty="0" err="1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захисту</a:t>
            </a:r>
            <a:r>
              <a:rPr lang="ru-RU" sz="2200" kern="1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kern="100" dirty="0" err="1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життя</a:t>
            </a:r>
            <a:r>
              <a:rPr lang="ru-RU" sz="2200" kern="1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200" kern="100" dirty="0" err="1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здоров’я</a:t>
            </a:r>
            <a:r>
              <a:rPr lang="ru-RU" sz="2200" kern="1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kern="100" dirty="0" err="1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людини</a:t>
            </a:r>
            <a:r>
              <a:rPr lang="ru-RU" sz="2200" kern="1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 тварин, </a:t>
            </a:r>
            <a:r>
              <a:rPr lang="ru-RU" sz="2200" kern="100" dirty="0" err="1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рослин</a:t>
            </a:r>
            <a:r>
              <a:rPr lang="ru-RU" sz="2200" kern="1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ru-RU" sz="2200" kern="100" dirty="0" err="1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охорони</a:t>
            </a:r>
            <a:r>
              <a:rPr lang="ru-RU" sz="2200" kern="1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kern="100" dirty="0" err="1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довкілля</a:t>
            </a:r>
            <a:r>
              <a:rPr lang="ru-RU" sz="2200" kern="1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endParaRPr lang="ru-RU" sz="2000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ru-RU" sz="20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Ст. 1, п. 1 ЗУ «Про </a:t>
            </a:r>
            <a:r>
              <a:rPr lang="ru-RU" sz="2000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технічні</a:t>
            </a:r>
            <a:r>
              <a:rPr lang="ru-RU" sz="20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регламенти</a:t>
            </a:r>
            <a:r>
              <a:rPr lang="ru-RU" sz="20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000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оцінку</a:t>
            </a:r>
            <a:r>
              <a:rPr lang="ru-RU" sz="20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відповідності</a:t>
            </a:r>
            <a:r>
              <a:rPr lang="ru-RU" sz="20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»: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ru-RU" sz="2000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Технічний</a:t>
            </a:r>
            <a:r>
              <a:rPr lang="ru-RU" sz="20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регламент - </a:t>
            </a:r>
            <a:r>
              <a:rPr lang="ru-RU" sz="2000" kern="1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нормативно-</a:t>
            </a:r>
            <a:r>
              <a:rPr lang="ru-RU" sz="2000" kern="100" dirty="0" err="1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правовий</a:t>
            </a:r>
            <a:r>
              <a:rPr lang="ru-RU" sz="2000" kern="1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акт</a:t>
            </a:r>
            <a:r>
              <a:rPr lang="ru-RU" sz="20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, в </a:t>
            </a:r>
            <a:r>
              <a:rPr lang="ru-RU" sz="2000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якому</a:t>
            </a:r>
            <a:r>
              <a:rPr lang="ru-RU" sz="20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визначено</a:t>
            </a:r>
            <a:r>
              <a:rPr lang="ru-RU" sz="20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характеристики </a:t>
            </a:r>
            <a:r>
              <a:rPr lang="ru-RU" sz="2000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продукції</a:t>
            </a:r>
            <a:r>
              <a:rPr lang="ru-RU" sz="20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або</a:t>
            </a:r>
            <a:r>
              <a:rPr lang="ru-RU" sz="20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пов’язані</a:t>
            </a:r>
            <a:r>
              <a:rPr lang="ru-RU" sz="20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з ними </a:t>
            </a:r>
            <a:r>
              <a:rPr lang="ru-RU" sz="2000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процеси</a:t>
            </a:r>
            <a:r>
              <a:rPr lang="ru-RU" sz="20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000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методи</a:t>
            </a:r>
            <a:r>
              <a:rPr lang="ru-RU" sz="20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виробництва</a:t>
            </a:r>
            <a:r>
              <a:rPr lang="ru-RU" sz="20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kern="100" dirty="0" err="1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включаючи</a:t>
            </a:r>
            <a:r>
              <a:rPr lang="ru-RU" sz="2000" kern="1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kern="100" dirty="0" err="1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відповідні</a:t>
            </a:r>
            <a:r>
              <a:rPr lang="ru-RU" sz="2000" kern="1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kern="100" dirty="0" err="1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адміністративні</a:t>
            </a:r>
            <a:r>
              <a:rPr lang="ru-RU" sz="2000" kern="1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kern="100" dirty="0" err="1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положення</a:t>
            </a:r>
            <a:r>
              <a:rPr lang="ru-RU" sz="2000" kern="1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kern="100" dirty="0" err="1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додержання</a:t>
            </a:r>
            <a:r>
              <a:rPr lang="ru-RU" sz="2000" kern="1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kern="100" dirty="0" err="1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яких</a:t>
            </a:r>
            <a:r>
              <a:rPr lang="ru-RU" sz="2000" kern="1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є </a:t>
            </a:r>
            <a:r>
              <a:rPr lang="ru-RU" sz="2000" kern="100" dirty="0" err="1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обов’язковим</a:t>
            </a:r>
            <a:r>
              <a:rPr lang="ru-RU" sz="2000" kern="1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CF25CFC2-5723-8FDD-A4DA-00E962D6BD4B}"/>
              </a:ext>
            </a:extLst>
          </p:cNvPr>
          <p:cNvCxnSpPr>
            <a:cxnSpLocks/>
          </p:cNvCxnSpPr>
          <p:nvPr/>
        </p:nvCxnSpPr>
        <p:spPr>
          <a:xfrm>
            <a:off x="743712" y="1339031"/>
            <a:ext cx="10948415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9462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13F1B3-015F-7D87-CA8C-84DED8718C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0AC03F-259A-95D8-1B57-6946B2A24A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3711" y="202552"/>
            <a:ext cx="10948415" cy="712977"/>
          </a:xfrm>
        </p:spPr>
        <p:txBody>
          <a:bodyPr>
            <a:normAutofit/>
          </a:bodyPr>
          <a:lstStyle/>
          <a:p>
            <a:r>
              <a:rPr lang="uk-UA" sz="4000" b="1" dirty="0"/>
              <a:t>МІЖНАРОДНЕ підґрунтя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EBF097-C89C-9205-4AF2-B0C44F46DB35}"/>
              </a:ext>
            </a:extLst>
          </p:cNvPr>
          <p:cNvSpPr txBox="1"/>
          <p:nvPr/>
        </p:nvSpPr>
        <p:spPr>
          <a:xfrm>
            <a:off x="475489" y="1125344"/>
            <a:ext cx="11216636" cy="52007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sz="20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EXPLANATORY NOTES TO THE HARMONIZED COMMODITY DESCRIPTION AND CODING SYSTEM, SIXTH EDITION (2022) WOLD CUSTOMS</a:t>
            </a:r>
            <a:r>
              <a:rPr lang="uk-UA" sz="20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uk-UA" sz="2000" kern="1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kern="100" dirty="0" err="1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Пояснення</a:t>
            </a:r>
            <a:r>
              <a:rPr lang="ru-RU" sz="2000" kern="1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sz="2000" kern="100" dirty="0" err="1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Гармонізованої</a:t>
            </a:r>
            <a:r>
              <a:rPr lang="ru-RU" sz="2000" kern="1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kern="100" dirty="0" err="1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системи</a:t>
            </a:r>
            <a:r>
              <a:rPr lang="ru-RU" sz="2000" kern="1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kern="100" dirty="0" err="1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опису</a:t>
            </a:r>
            <a:r>
              <a:rPr lang="ru-RU" sz="2000" kern="1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000" kern="100" dirty="0" err="1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кодування</a:t>
            </a:r>
            <a:r>
              <a:rPr lang="ru-RU" sz="2000" kern="1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kern="100" dirty="0" err="1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товарів</a:t>
            </a:r>
            <a:r>
              <a:rPr lang="ru-RU" sz="2000" kern="1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2022 року</a:t>
            </a:r>
            <a:endParaRPr lang="uk-UA" sz="2000" kern="100" dirty="0">
              <a:solidFill>
                <a:srgbClr val="FFC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sz="20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EXPLANATORY NOTES TO THE COMBINED NOMENCLATURE OF THE EUROPEAN UNION, OFFICIAL JOURNAL OF THE EUROPEAN UNION, С 119, VOLUME 62, 29 MARCH 2019</a:t>
            </a:r>
            <a:r>
              <a:rPr lang="uk-UA" sz="20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uk-UA" sz="2000" kern="1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Пояснення до Комбінованої номенклатури Європейського Союзу</a:t>
            </a:r>
            <a:endParaRPr lang="ru-RU" sz="2000" kern="100" dirty="0">
              <a:solidFill>
                <a:srgbClr val="FFC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sz="20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A CATALOGUE OF CRUDE OIL AND OIL PRODUCT PROPERTIES (1999)- REVISED 2022)</a:t>
            </a:r>
            <a:r>
              <a:rPr lang="uk-UA" sz="20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ru-RU" sz="20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kern="1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Каталог </a:t>
            </a:r>
            <a:r>
              <a:rPr lang="ru-RU" sz="2000" kern="100" dirty="0" err="1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сирих</a:t>
            </a:r>
            <a:r>
              <a:rPr lang="ru-RU" sz="2000" kern="1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нафт з </a:t>
            </a:r>
            <a:r>
              <a:rPr lang="ru-RU" sz="2000" kern="100" dirty="0" err="1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переліком</a:t>
            </a:r>
            <a:r>
              <a:rPr lang="ru-RU" sz="2000" kern="1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kern="100" dirty="0" err="1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їх</a:t>
            </a:r>
            <a:r>
              <a:rPr lang="ru-RU" sz="2000" kern="1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kern="100" dirty="0" err="1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властивостей</a:t>
            </a:r>
            <a:r>
              <a:rPr lang="ru-RU" sz="2000" kern="1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sz="20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ENERGY POLICY AND CONSERVATION ACT (EPCA)</a:t>
            </a:r>
            <a:r>
              <a:rPr lang="uk-UA" sz="20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kern="1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Закон про </a:t>
            </a:r>
            <a:r>
              <a:rPr lang="ru-RU" sz="2000" kern="100" dirty="0" err="1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енергетичну</a:t>
            </a:r>
            <a:r>
              <a:rPr lang="ru-RU" sz="2000" kern="1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kern="100" dirty="0" err="1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політику</a:t>
            </a:r>
            <a:r>
              <a:rPr lang="ru-RU" sz="2000" kern="1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000" kern="100" dirty="0" err="1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зберігання</a:t>
            </a:r>
            <a:r>
              <a:rPr lang="ru-RU" sz="2000" kern="1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sz="20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CRUDE OIL QUALITY PROGRAM AND TEST CRITERIA</a:t>
            </a:r>
            <a:r>
              <a:rPr lang="uk-UA" sz="20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kern="100" dirty="0" err="1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Програма</a:t>
            </a:r>
            <a:r>
              <a:rPr lang="ru-RU" sz="2000" kern="1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000" kern="100" dirty="0" err="1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критерії</a:t>
            </a:r>
            <a:r>
              <a:rPr lang="ru-RU" sz="2000" kern="1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2000" kern="100" dirty="0" err="1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випробувань</a:t>
            </a:r>
            <a:r>
              <a:rPr lang="ru-RU" sz="2000" kern="1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kern="100" dirty="0" err="1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якості</a:t>
            </a:r>
            <a:r>
              <a:rPr lang="ru-RU" sz="2000" kern="1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kern="100" dirty="0" err="1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сирої</a:t>
            </a:r>
            <a:r>
              <a:rPr lang="ru-RU" sz="2000" kern="1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kern="100" dirty="0" err="1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нафти</a:t>
            </a:r>
            <a:endParaRPr lang="uk-UA" sz="2000" kern="100" dirty="0">
              <a:solidFill>
                <a:srgbClr val="FFC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sz="20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REGULATION (EC) NO 1099/2008 OF THE EUROPEAN PARLIAMENT AND OF THE COUNCIL OF 22 OCTOBER 2008 ON ENERGY STATISTICS</a:t>
            </a:r>
            <a:r>
              <a:rPr lang="uk-UA" sz="20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kern="1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Регламент (ЄС) № 1099/2008 </a:t>
            </a:r>
            <a:r>
              <a:rPr lang="ru-RU" sz="2000" kern="100" dirty="0" err="1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Європейського</a:t>
            </a:r>
            <a:r>
              <a:rPr lang="ru-RU" sz="2000" kern="1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Парламенту та Ради </a:t>
            </a:r>
            <a:r>
              <a:rPr lang="ru-RU" sz="2000" kern="100" dirty="0" err="1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від</a:t>
            </a:r>
            <a:r>
              <a:rPr lang="ru-RU" sz="2000" kern="1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22 </a:t>
            </a:r>
            <a:r>
              <a:rPr lang="ru-RU" sz="2000" kern="100" dirty="0" err="1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жовтня</a:t>
            </a:r>
            <a:r>
              <a:rPr lang="ru-RU" sz="2000" kern="1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2008 року про </a:t>
            </a:r>
            <a:r>
              <a:rPr lang="ru-RU" sz="2000" kern="100" dirty="0" err="1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енергетичну</a:t>
            </a:r>
            <a:r>
              <a:rPr lang="ru-RU" sz="2000" kern="1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статистику </a:t>
            </a: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A9D9D740-9039-4FBA-C4CB-20EF6C1ADA34}"/>
              </a:ext>
            </a:extLst>
          </p:cNvPr>
          <p:cNvCxnSpPr>
            <a:cxnSpLocks/>
          </p:cNvCxnSpPr>
          <p:nvPr/>
        </p:nvCxnSpPr>
        <p:spPr>
          <a:xfrm>
            <a:off x="475488" y="915529"/>
            <a:ext cx="1137513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1117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DA9CEC-8D3D-961A-A248-34B1B2E146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3712" y="626054"/>
            <a:ext cx="10948415" cy="712977"/>
          </a:xfrm>
        </p:spPr>
        <p:txBody>
          <a:bodyPr>
            <a:normAutofit/>
          </a:bodyPr>
          <a:lstStyle/>
          <a:p>
            <a:r>
              <a:rPr lang="uk-UA" sz="4000" b="1" dirty="0"/>
              <a:t>АКЦИЗНИЙ ПОДАТОК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F0AFF91-F647-7CBC-8218-0D90526A2441}"/>
              </a:ext>
            </a:extLst>
          </p:cNvPr>
          <p:cNvSpPr txBox="1"/>
          <p:nvPr/>
        </p:nvSpPr>
        <p:spPr>
          <a:xfrm>
            <a:off x="743712" y="2791336"/>
            <a:ext cx="11186160" cy="136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ru-RU" sz="22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2709 НАФТА ТА НАФТОПРОДУКТИ ОДЕРЖАНІ З БІТУМІНОЗНИХ ПОРІД (МІНЕРАЛІВ), СИРІ: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ru-RU" sz="22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для конденсату газового - 2709 00 10 00	- </a:t>
            </a:r>
            <a:r>
              <a:rPr lang="ru-RU" sz="2200" b="1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газовий</a:t>
            </a:r>
            <a:r>
              <a:rPr lang="ru-RU" sz="22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 конденсат </a:t>
            </a:r>
            <a:r>
              <a:rPr lang="ru-RU" sz="2200" b="1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природний</a:t>
            </a:r>
            <a:endParaRPr lang="ru-RU" sz="2200" b="1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ru-RU" sz="22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для </a:t>
            </a:r>
            <a:r>
              <a:rPr lang="ru-RU" sz="2200" b="1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нафти</a:t>
            </a:r>
            <a:r>
              <a:rPr lang="ru-RU" sz="22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 - 			       2709 00 90 00	- </a:t>
            </a:r>
            <a:r>
              <a:rPr lang="ru-RU" sz="2200" b="1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інші</a:t>
            </a:r>
            <a:r>
              <a:rPr lang="ru-RU" sz="22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2D8368EE-A18F-10CB-9003-5ECBF859D6B8}"/>
              </a:ext>
            </a:extLst>
          </p:cNvPr>
          <p:cNvCxnSpPr>
            <a:cxnSpLocks/>
          </p:cNvCxnSpPr>
          <p:nvPr/>
        </p:nvCxnSpPr>
        <p:spPr>
          <a:xfrm>
            <a:off x="743712" y="1339031"/>
            <a:ext cx="10948415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65F4BDFC-E04E-3B2A-3CD5-A01FA7D46DA8}"/>
              </a:ext>
            </a:extLst>
          </p:cNvPr>
          <p:cNvSpPr txBox="1"/>
          <p:nvPr/>
        </p:nvSpPr>
        <p:spPr>
          <a:xfrm>
            <a:off x="743712" y="4251757"/>
            <a:ext cx="11186160" cy="1988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uk-UA" sz="2200" kern="1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Впровадження Технічного регламенту дозволить скасувати технічні і адміністративні бар’єри для імпорту в України вуглеводневої сировини для збільшення обсягів її переробки всередині країни, розвитку нафтопереробної галузі, зміцнення енергетичної незалежності держави, збільшення виробництва продукції з високою доданою вартістю</a:t>
            </a:r>
            <a:r>
              <a:rPr lang="uk-UA" sz="2200" b="1" kern="1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uk-UA" sz="2200" b="1" kern="100" dirty="0">
                <a:solidFill>
                  <a:srgbClr val="FFC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ТР визначатиме місця </a:t>
            </a:r>
            <a:r>
              <a:rPr lang="uk-UA" sz="2200" b="1" kern="100">
                <a:solidFill>
                  <a:srgbClr val="FFC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створення акци</a:t>
            </a:r>
            <a:r>
              <a:rPr lang="uk-UA" sz="2200" b="1" kern="10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зних </a:t>
            </a:r>
            <a:r>
              <a:rPr lang="uk-UA" sz="2200" b="1" kern="1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складів.</a:t>
            </a:r>
            <a:endParaRPr lang="uk-UA" sz="2200" b="1" kern="100" dirty="0">
              <a:solidFill>
                <a:srgbClr val="FFC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3827071-3B1D-72BB-4EA9-647E01B8CA2D}"/>
              </a:ext>
            </a:extLst>
          </p:cNvPr>
          <p:cNvSpPr txBox="1"/>
          <p:nvPr/>
        </p:nvSpPr>
        <p:spPr>
          <a:xfrm>
            <a:off x="743712" y="1536099"/>
            <a:ext cx="11186160" cy="11626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uk-UA" sz="2200" kern="1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ТР </a:t>
            </a:r>
            <a:r>
              <a:rPr lang="uk-UA" sz="2200" kern="100" dirty="0">
                <a:solidFill>
                  <a:srgbClr val="FFC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встановлює однозначні терміни для «нафти» і «конденсату газового», які узгоджуються з Поясненнями до Української класифікації товарів зовнішньоекономічної діяльності» (затверджено Наказом Держмитслужби України від 14.07.2020 р. за  </a:t>
            </a:r>
            <a:r>
              <a:rPr lang="en-US" sz="2200" kern="100" dirty="0">
                <a:solidFill>
                  <a:srgbClr val="FFC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 256</a:t>
            </a:r>
            <a:r>
              <a:rPr lang="uk-UA" sz="2200" b="1" kern="100" dirty="0">
                <a:solidFill>
                  <a:srgbClr val="FFC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en-US" sz="2200" b="1" kern="100" dirty="0">
                <a:solidFill>
                  <a:srgbClr val="FFC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2200" b="1" kern="100" dirty="0">
              <a:solidFill>
                <a:srgbClr val="FFC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676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859D81-92A8-3B0A-C84C-03C809F90C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59922E-A4EF-1713-FC93-6B3FEA649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3711" y="382299"/>
            <a:ext cx="10948415" cy="532102"/>
          </a:xfrm>
        </p:spPr>
        <p:txBody>
          <a:bodyPr>
            <a:normAutofit fontScale="90000"/>
          </a:bodyPr>
          <a:lstStyle/>
          <a:p>
            <a:r>
              <a:rPr lang="uk-UA" sz="4000" b="1" dirty="0"/>
              <a:t>ПРОДУКЦІЯ: ТЕРМІНИ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59179F2-21E0-90A2-FFBD-E2524EF79D73}"/>
              </a:ext>
            </a:extLst>
          </p:cNvPr>
          <p:cNvSpPr txBox="1"/>
          <p:nvPr/>
        </p:nvSpPr>
        <p:spPr>
          <a:xfrm>
            <a:off x="743711" y="1178446"/>
            <a:ext cx="1103376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>
                <a:solidFill>
                  <a:srgbClr val="FFC000"/>
                </a:solidFill>
              </a:rPr>
              <a:t>КОНДЕНСАТ ГАЗОВИЙ </a:t>
            </a:r>
            <a:r>
              <a:rPr lang="uk-UA" sz="2000" dirty="0"/>
              <a:t>– природна суміш рідких вуглеводнів, широкого та (або) більш вузького фракційного і фізико-хімічного складу, від 30 об.% до 90 об.% якої (включаючи втрати) </a:t>
            </a:r>
            <a:r>
              <a:rPr lang="uk-UA" sz="2000" dirty="0" err="1"/>
              <a:t>переганяється</a:t>
            </a:r>
            <a:r>
              <a:rPr lang="uk-UA" sz="2000" dirty="0"/>
              <a:t> до температури 210 </a:t>
            </a:r>
            <a:r>
              <a:rPr lang="uk-UA" sz="2000" baseline="30000" dirty="0" err="1"/>
              <a:t>о</a:t>
            </a:r>
            <a:r>
              <a:rPr lang="uk-UA" sz="2000" dirty="0" err="1"/>
              <a:t>С</a:t>
            </a:r>
            <a:r>
              <a:rPr lang="uk-UA" sz="2000" dirty="0"/>
              <a:t> та більш як 80 об. % якої (включаючи втрати) </a:t>
            </a:r>
            <a:r>
              <a:rPr lang="uk-UA" sz="2000" dirty="0" err="1"/>
              <a:t>переганяється</a:t>
            </a:r>
            <a:r>
              <a:rPr lang="uk-UA" sz="2000" dirty="0"/>
              <a:t> до температури 350 </a:t>
            </a:r>
            <a:r>
              <a:rPr lang="uk-UA" sz="2000" baseline="30000" dirty="0" err="1"/>
              <a:t>о</a:t>
            </a:r>
            <a:r>
              <a:rPr lang="uk-UA" sz="2000" dirty="0" err="1"/>
              <a:t>С</a:t>
            </a:r>
            <a:r>
              <a:rPr lang="uk-UA" sz="2000" dirty="0"/>
              <a:t>, та яка підготовлена до товарної якості для транспортування, зберігання  та (або) подальшої переробки</a:t>
            </a:r>
            <a:r>
              <a:rPr lang="uk-UA" dirty="0"/>
              <a:t> </a:t>
            </a:r>
            <a:r>
              <a:rPr lang="uk-UA" dirty="0">
                <a:solidFill>
                  <a:srgbClr val="FFC000"/>
                </a:solidFill>
              </a:rPr>
              <a:t>(конденсат газовий природний, або нафта легка, </a:t>
            </a:r>
            <a:r>
              <a:rPr lang="uk-UA" dirty="0" err="1">
                <a:solidFill>
                  <a:srgbClr val="FFC000"/>
                </a:solidFill>
              </a:rPr>
              <a:t>англ</a:t>
            </a:r>
            <a:r>
              <a:rPr lang="uk-UA" dirty="0">
                <a:solidFill>
                  <a:srgbClr val="FFC000"/>
                </a:solidFill>
              </a:rPr>
              <a:t>.: </a:t>
            </a:r>
            <a:r>
              <a:rPr lang="uk-UA" dirty="0" err="1">
                <a:solidFill>
                  <a:srgbClr val="FFC000"/>
                </a:solidFill>
              </a:rPr>
              <a:t>crude</a:t>
            </a:r>
            <a:r>
              <a:rPr lang="uk-UA" dirty="0">
                <a:solidFill>
                  <a:srgbClr val="FFC000"/>
                </a:solidFill>
              </a:rPr>
              <a:t> </a:t>
            </a:r>
            <a:r>
              <a:rPr lang="uk-UA" dirty="0" err="1">
                <a:solidFill>
                  <a:srgbClr val="FFC000"/>
                </a:solidFill>
              </a:rPr>
              <a:t>oil</a:t>
            </a:r>
            <a:r>
              <a:rPr lang="uk-UA" dirty="0">
                <a:solidFill>
                  <a:srgbClr val="FFC000"/>
                </a:solidFill>
              </a:rPr>
              <a:t> </a:t>
            </a:r>
            <a:r>
              <a:rPr lang="uk-UA" dirty="0" err="1">
                <a:solidFill>
                  <a:srgbClr val="FFC000"/>
                </a:solidFill>
              </a:rPr>
              <a:t>light</a:t>
            </a:r>
            <a:r>
              <a:rPr lang="uk-UA" dirty="0">
                <a:solidFill>
                  <a:srgbClr val="FFC000"/>
                </a:solidFill>
              </a:rPr>
              <a:t>).</a:t>
            </a:r>
            <a:endParaRPr lang="uk-UA" sz="2000" dirty="0">
              <a:solidFill>
                <a:srgbClr val="FFC000"/>
              </a:solidFill>
            </a:endParaRPr>
          </a:p>
          <a:p>
            <a:endParaRPr lang="uk-UA" sz="2000" dirty="0">
              <a:solidFill>
                <a:srgbClr val="FFC000"/>
              </a:solidFill>
            </a:endParaRPr>
          </a:p>
          <a:p>
            <a:r>
              <a:rPr lang="uk-UA" sz="2000" b="1" dirty="0">
                <a:solidFill>
                  <a:srgbClr val="FFC000"/>
                </a:solidFill>
              </a:rPr>
              <a:t>НАФТА </a:t>
            </a:r>
            <a:r>
              <a:rPr lang="uk-UA" sz="2000" dirty="0"/>
              <a:t>– природна суміш рідких вуглеводнів широкого фракційного та фізико-хімічного складу, менш як 30 об.% якої (включаючи втрати) </a:t>
            </a:r>
            <a:r>
              <a:rPr lang="uk-UA" sz="2000" dirty="0" err="1"/>
              <a:t>переганяється</a:t>
            </a:r>
            <a:r>
              <a:rPr lang="uk-UA" sz="2000" dirty="0"/>
              <a:t> до температури 200 </a:t>
            </a:r>
            <a:r>
              <a:rPr lang="uk-UA" sz="2000" dirty="0" err="1"/>
              <a:t>оС</a:t>
            </a:r>
            <a:r>
              <a:rPr lang="uk-UA" sz="2000" dirty="0"/>
              <a:t> , або від  40 об.% до 80 об.%  (включаючи втрати) </a:t>
            </a:r>
            <a:r>
              <a:rPr lang="uk-UA" sz="2000" dirty="0" err="1"/>
              <a:t>переганяється</a:t>
            </a:r>
            <a:r>
              <a:rPr lang="uk-UA" sz="2000" dirty="0"/>
              <a:t> до температури 350 </a:t>
            </a:r>
            <a:r>
              <a:rPr lang="uk-UA" sz="2000" dirty="0" err="1"/>
              <a:t>оС</a:t>
            </a:r>
            <a:r>
              <a:rPr lang="uk-UA" sz="2000" dirty="0"/>
              <a:t>, та яка підготовлена до транспортування, зберігання  та (або) подальшої переробки. </a:t>
            </a:r>
            <a:r>
              <a:rPr lang="uk-UA" sz="2000" dirty="0">
                <a:solidFill>
                  <a:srgbClr val="FFC000"/>
                </a:solidFill>
              </a:rPr>
              <a:t>(нафта сира, </a:t>
            </a:r>
            <a:r>
              <a:rPr lang="uk-UA" sz="2000" dirty="0" err="1">
                <a:solidFill>
                  <a:srgbClr val="FFC000"/>
                </a:solidFill>
              </a:rPr>
              <a:t>англ</a:t>
            </a:r>
            <a:r>
              <a:rPr lang="uk-UA" sz="2000" dirty="0">
                <a:solidFill>
                  <a:srgbClr val="FFC000"/>
                </a:solidFill>
              </a:rPr>
              <a:t>.: </a:t>
            </a:r>
            <a:r>
              <a:rPr lang="en-US" sz="2000" dirty="0">
                <a:solidFill>
                  <a:srgbClr val="FFC000"/>
                </a:solidFill>
              </a:rPr>
              <a:t>crude oil)</a:t>
            </a:r>
            <a:r>
              <a:rPr lang="uk-UA" sz="2000" dirty="0">
                <a:solidFill>
                  <a:srgbClr val="FFC000"/>
                </a:solidFill>
              </a:rPr>
              <a:t>.</a:t>
            </a:r>
          </a:p>
          <a:p>
            <a:endParaRPr lang="ru-RU" sz="2000" dirty="0"/>
          </a:p>
          <a:p>
            <a:r>
              <a:rPr lang="ru-RU" sz="2000" b="1" dirty="0">
                <a:solidFill>
                  <a:srgbClr val="FFC000"/>
                </a:solidFill>
              </a:rPr>
              <a:t>СУМІШІ ВУГЛЕВОДНЕВІ ПРИРОДНІ </a:t>
            </a:r>
            <a:r>
              <a:rPr lang="ru-RU" sz="2000" dirty="0"/>
              <a:t>– </a:t>
            </a:r>
            <a:r>
              <a:rPr lang="ru-RU" sz="2000" dirty="0" err="1"/>
              <a:t>суміші</a:t>
            </a:r>
            <a:r>
              <a:rPr lang="ru-RU" sz="2000" dirty="0"/>
              <a:t> </a:t>
            </a:r>
            <a:r>
              <a:rPr lang="ru-RU" sz="2000" dirty="0" err="1"/>
              <a:t>нафти</a:t>
            </a:r>
            <a:r>
              <a:rPr lang="ru-RU" sz="2000" dirty="0"/>
              <a:t> та конденсату газового в будь-</a:t>
            </a:r>
            <a:r>
              <a:rPr lang="ru-RU" sz="2000" dirty="0" err="1"/>
              <a:t>яких</a:t>
            </a:r>
            <a:r>
              <a:rPr lang="ru-RU" sz="2000" dirty="0"/>
              <a:t> </a:t>
            </a:r>
            <a:r>
              <a:rPr lang="ru-RU" sz="2000" dirty="0" err="1"/>
              <a:t>співвідношеннях</a:t>
            </a:r>
            <a:r>
              <a:rPr lang="ru-RU" sz="2000" dirty="0"/>
              <a:t> з </a:t>
            </a:r>
            <a:r>
              <a:rPr lang="ru-RU" sz="2000" dirty="0" err="1"/>
              <a:t>можливим</a:t>
            </a:r>
            <a:r>
              <a:rPr lang="ru-RU" sz="2000" dirty="0"/>
              <a:t> </a:t>
            </a:r>
            <a:r>
              <a:rPr lang="ru-RU" sz="2000" dirty="0" err="1"/>
              <a:t>додаванням</a:t>
            </a:r>
            <a:r>
              <a:rPr lang="ru-RU" sz="2000" dirty="0"/>
              <a:t> </a:t>
            </a:r>
            <a:r>
              <a:rPr lang="ru-RU" sz="2000" dirty="0" err="1"/>
              <a:t>інших</a:t>
            </a:r>
            <a:r>
              <a:rPr lang="ru-RU" sz="2000" dirty="0"/>
              <a:t> </a:t>
            </a:r>
            <a:r>
              <a:rPr lang="ru-RU" sz="2000" dirty="0" err="1"/>
              <a:t>нафтопродуктів</a:t>
            </a:r>
            <a:r>
              <a:rPr lang="ru-RU" sz="2000" dirty="0"/>
              <a:t>,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підготовленіий</a:t>
            </a:r>
            <a:r>
              <a:rPr lang="ru-RU" sz="2000" dirty="0"/>
              <a:t> до </a:t>
            </a:r>
            <a:r>
              <a:rPr lang="ru-RU" sz="2000" dirty="0" err="1"/>
              <a:t>товарної</a:t>
            </a:r>
            <a:r>
              <a:rPr lang="ru-RU" sz="2000" dirty="0"/>
              <a:t> </a:t>
            </a:r>
            <a:r>
              <a:rPr lang="ru-RU" sz="2000" dirty="0" err="1"/>
              <a:t>якості</a:t>
            </a:r>
            <a:r>
              <a:rPr lang="ru-RU" sz="2000" dirty="0"/>
              <a:t> для </a:t>
            </a:r>
            <a:r>
              <a:rPr lang="ru-RU" sz="2000" dirty="0" err="1"/>
              <a:t>транспортування</a:t>
            </a:r>
            <a:r>
              <a:rPr lang="ru-RU" sz="2000" dirty="0"/>
              <a:t> трубопроводами, </a:t>
            </a:r>
            <a:r>
              <a:rPr lang="ru-RU" sz="2000" dirty="0" err="1"/>
              <a:t>залізничним</a:t>
            </a:r>
            <a:r>
              <a:rPr lang="ru-RU" sz="2000" dirty="0"/>
              <a:t>, </a:t>
            </a:r>
            <a:r>
              <a:rPr lang="ru-RU" sz="2000" dirty="0" err="1"/>
              <a:t>автомобільним</a:t>
            </a:r>
            <a:r>
              <a:rPr lang="ru-RU" sz="2000" dirty="0"/>
              <a:t> і </a:t>
            </a:r>
            <a:r>
              <a:rPr lang="ru-RU" sz="2000" dirty="0" err="1"/>
              <a:t>водним</a:t>
            </a:r>
            <a:r>
              <a:rPr lang="ru-RU" sz="2000" dirty="0"/>
              <a:t> транспортом, </a:t>
            </a:r>
            <a:r>
              <a:rPr lang="ru-RU" sz="2000" dirty="0" err="1"/>
              <a:t>зберігання</a:t>
            </a:r>
            <a:r>
              <a:rPr lang="ru-RU" sz="2000" dirty="0"/>
              <a:t>  та (</a:t>
            </a:r>
            <a:r>
              <a:rPr lang="ru-RU" sz="2000" dirty="0" err="1"/>
              <a:t>або</a:t>
            </a:r>
            <a:r>
              <a:rPr lang="ru-RU" sz="2000" dirty="0"/>
              <a:t>) </a:t>
            </a:r>
            <a:r>
              <a:rPr lang="ru-RU" sz="2000" dirty="0" err="1"/>
              <a:t>перероблення</a:t>
            </a:r>
            <a:r>
              <a:rPr lang="ru-RU" sz="2000" dirty="0"/>
              <a:t> на </a:t>
            </a:r>
            <a:r>
              <a:rPr lang="ru-RU" sz="2000" dirty="0" err="1"/>
              <a:t>нафтопереробних</a:t>
            </a:r>
            <a:r>
              <a:rPr lang="ru-RU" sz="2000" dirty="0"/>
              <a:t> </a:t>
            </a:r>
            <a:r>
              <a:rPr lang="ru-RU" sz="2000" dirty="0" err="1"/>
              <a:t>підприємствах</a:t>
            </a:r>
            <a:r>
              <a:rPr lang="ru-RU" sz="2000" dirty="0"/>
              <a:t>, та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вводяться</a:t>
            </a:r>
            <a:r>
              <a:rPr lang="ru-RU" sz="2000" dirty="0"/>
              <a:t> в </a:t>
            </a:r>
            <a:r>
              <a:rPr lang="ru-RU" sz="2000" dirty="0" err="1"/>
              <a:t>обіг</a:t>
            </a:r>
            <a:r>
              <a:rPr lang="ru-RU" sz="2000" dirty="0"/>
              <a:t> та </a:t>
            </a:r>
            <a:r>
              <a:rPr lang="ru-RU" sz="2000" dirty="0" err="1"/>
              <a:t>надаються</a:t>
            </a:r>
            <a:r>
              <a:rPr lang="ru-RU" sz="2000" dirty="0"/>
              <a:t> на ринку </a:t>
            </a:r>
            <a:r>
              <a:rPr lang="ru-RU" sz="2000" dirty="0" err="1"/>
              <a:t>України</a:t>
            </a:r>
            <a:r>
              <a:rPr lang="ru-RU" sz="2000" dirty="0"/>
              <a:t> як нафта </a:t>
            </a:r>
            <a:r>
              <a:rPr lang="ru-RU" sz="2000" dirty="0" err="1"/>
              <a:t>або</a:t>
            </a:r>
            <a:r>
              <a:rPr lang="ru-RU" sz="2000" dirty="0"/>
              <a:t> конденсат </a:t>
            </a:r>
            <a:r>
              <a:rPr lang="ru-RU" sz="2000" dirty="0" err="1"/>
              <a:t>газовий</a:t>
            </a:r>
            <a:r>
              <a:rPr lang="ru-RU" sz="2000" dirty="0"/>
              <a:t> в </a:t>
            </a:r>
            <a:r>
              <a:rPr lang="ru-RU" sz="2000" dirty="0" err="1"/>
              <a:t>залежності</a:t>
            </a:r>
            <a:r>
              <a:rPr lang="ru-RU" sz="2000" dirty="0"/>
              <a:t> </a:t>
            </a:r>
            <a:r>
              <a:rPr lang="ru-RU" sz="2000" dirty="0" err="1"/>
              <a:t>від</a:t>
            </a:r>
            <a:r>
              <a:rPr lang="ru-RU" sz="2000" dirty="0"/>
              <a:t> </a:t>
            </a:r>
            <a:r>
              <a:rPr lang="ru-RU" sz="2000" dirty="0" err="1"/>
              <a:t>фактичних</a:t>
            </a:r>
            <a:r>
              <a:rPr lang="ru-RU" sz="2000" dirty="0"/>
              <a:t> </a:t>
            </a:r>
            <a:r>
              <a:rPr lang="ru-RU" sz="2000" dirty="0" err="1"/>
              <a:t>значень</a:t>
            </a:r>
            <a:r>
              <a:rPr lang="ru-RU" sz="2000" dirty="0"/>
              <a:t> </a:t>
            </a:r>
            <a:r>
              <a:rPr lang="ru-RU" sz="2000" dirty="0" err="1"/>
              <a:t>їх</a:t>
            </a:r>
            <a:r>
              <a:rPr lang="ru-RU" sz="2000" dirty="0"/>
              <a:t> </a:t>
            </a:r>
            <a:r>
              <a:rPr lang="ru-RU" sz="2000" dirty="0" err="1"/>
              <a:t>фракційного</a:t>
            </a:r>
            <a:r>
              <a:rPr lang="ru-RU" sz="2000" dirty="0"/>
              <a:t> складу та </a:t>
            </a:r>
            <a:r>
              <a:rPr lang="ru-RU" sz="2000" dirty="0" err="1"/>
              <a:t>інших</a:t>
            </a:r>
            <a:r>
              <a:rPr lang="ru-RU" sz="2000" dirty="0"/>
              <a:t> </a:t>
            </a:r>
            <a:r>
              <a:rPr lang="ru-RU" sz="2000" dirty="0" err="1"/>
              <a:t>фізико-хімічних</a:t>
            </a:r>
            <a:r>
              <a:rPr lang="ru-RU" sz="2000" dirty="0"/>
              <a:t> </a:t>
            </a:r>
            <a:r>
              <a:rPr lang="ru-RU" sz="2000" dirty="0" err="1"/>
              <a:t>показників</a:t>
            </a:r>
            <a:r>
              <a:rPr lang="ru-RU" sz="2000" dirty="0"/>
              <a:t> </a:t>
            </a:r>
            <a:r>
              <a:rPr lang="ru-RU" sz="2000" dirty="0" err="1"/>
              <a:t>відповідно</a:t>
            </a:r>
            <a:r>
              <a:rPr lang="ru-RU" sz="2000" dirty="0"/>
              <a:t> до </a:t>
            </a:r>
            <a:r>
              <a:rPr lang="ru-RU" sz="2000" dirty="0" err="1"/>
              <a:t>додатків</a:t>
            </a:r>
            <a:r>
              <a:rPr lang="ru-RU" sz="2000" dirty="0"/>
              <a:t> 1, 2 </a:t>
            </a: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8A775EDA-9406-60FB-DCAB-1B517D01DEA8}"/>
              </a:ext>
            </a:extLst>
          </p:cNvPr>
          <p:cNvCxnSpPr>
            <a:cxnSpLocks/>
          </p:cNvCxnSpPr>
          <p:nvPr/>
        </p:nvCxnSpPr>
        <p:spPr>
          <a:xfrm>
            <a:off x="743711" y="1046423"/>
            <a:ext cx="10948415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24442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3A5AA2-B975-1CD8-4B84-45317B0381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E63B35-B19F-0131-33CB-7049DDF65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3711" y="382299"/>
            <a:ext cx="10948415" cy="532102"/>
          </a:xfrm>
        </p:spPr>
        <p:txBody>
          <a:bodyPr>
            <a:normAutofit fontScale="90000"/>
          </a:bodyPr>
          <a:lstStyle/>
          <a:p>
            <a:r>
              <a:rPr lang="uk-UA" sz="4000" b="1" dirty="0"/>
              <a:t>ПРОДУКЦІЯ ЗА МЕЖАМИ ДІЇ ТЕХРЕГЛАМЕНТУ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A2DBFBF-D2AF-7C81-C72F-3A6DE81C3C17}"/>
              </a:ext>
            </a:extLst>
          </p:cNvPr>
          <p:cNvSpPr txBox="1"/>
          <p:nvPr/>
        </p:nvSpPr>
        <p:spPr>
          <a:xfrm>
            <a:off x="579120" y="1583441"/>
            <a:ext cx="1103376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uk-UA" sz="2200" b="1" dirty="0">
                <a:solidFill>
                  <a:srgbClr val="FFC000"/>
                </a:solidFill>
              </a:rPr>
              <a:t>НАФТА ВИДОБУТА</a:t>
            </a:r>
            <a:r>
              <a:rPr lang="uk-UA" sz="2200" dirty="0"/>
              <a:t>, що не піддавалась стадіям підготовлення до товарної якості для її транспортування, зберігання або перероблення на нафтопереробних і нафтохімічних підприємствах (нафта сира);</a:t>
            </a:r>
            <a:endParaRPr lang="ru-RU" sz="22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uk-UA" sz="2200" b="1" dirty="0">
                <a:solidFill>
                  <a:srgbClr val="FFC000"/>
                </a:solidFill>
              </a:rPr>
              <a:t>ВИДОБУТИЙ КОНДЕНСАТ ГАЗОВИЙ</a:t>
            </a:r>
            <a:r>
              <a:rPr lang="uk-UA" sz="2200" dirty="0"/>
              <a:t>, що не піддавався стадіям підготовки до товарної якості для його транспортування, зберігання та перероблення на нафтопереробних і нафтохімічних підприємствах (конденсат газовий нестабільний);</a:t>
            </a:r>
            <a:endParaRPr lang="ru-RU" sz="22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uk-UA" sz="2200" b="1" dirty="0">
                <a:solidFill>
                  <a:srgbClr val="FFC000"/>
                </a:solidFill>
              </a:rPr>
              <a:t>ПРИРОДНА СУМІШ ГАЗОПОДІБНИХ ТА РІДКИХ ВУГЛЕВОДНІВ </a:t>
            </a:r>
            <a:r>
              <a:rPr lang="uk-UA" sz="2200" dirty="0"/>
              <a:t>з вмістом вуглеводнів С</a:t>
            </a:r>
            <a:r>
              <a:rPr lang="uk-UA" sz="2200" baseline="-25000" dirty="0"/>
              <a:t>4</a:t>
            </a:r>
            <a:r>
              <a:rPr lang="uk-UA" sz="2200" dirty="0"/>
              <a:t> – С</a:t>
            </a:r>
            <a:r>
              <a:rPr lang="uk-UA" sz="2200" baseline="-25000" dirty="0"/>
              <a:t>5</a:t>
            </a:r>
            <a:r>
              <a:rPr lang="uk-UA" sz="2200" dirty="0"/>
              <a:t> не менш як 35 % об. (широку фракцію легких вуглеводнів, конденсат легких вуглеводнів)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2200" b="1" dirty="0">
                <a:solidFill>
                  <a:srgbClr val="FFC000"/>
                </a:solidFill>
              </a:rPr>
              <a:t>НАФТА (КОНДЕНСАТ ГАЗОВИЙ) ТЕХНОЛОГІЧНА </a:t>
            </a:r>
            <a:r>
              <a:rPr lang="ru-RU" sz="2200" dirty="0"/>
              <a:t>– нафта (конденсат </a:t>
            </a:r>
            <a:r>
              <a:rPr lang="ru-RU" sz="2200" dirty="0" err="1"/>
              <a:t>газовий</a:t>
            </a:r>
            <a:r>
              <a:rPr lang="ru-RU" sz="2200" dirty="0"/>
              <a:t>) </a:t>
            </a:r>
            <a:r>
              <a:rPr lang="ru-RU" sz="2200" dirty="0" err="1"/>
              <a:t>видобута</a:t>
            </a:r>
            <a:r>
              <a:rPr lang="ru-RU" sz="2200" dirty="0"/>
              <a:t>, яка </a:t>
            </a:r>
            <a:r>
              <a:rPr lang="ru-RU" sz="2200" dirty="0" err="1"/>
              <a:t>піддавалася</a:t>
            </a:r>
            <a:r>
              <a:rPr lang="ru-RU" sz="2200" dirty="0"/>
              <a:t> </a:t>
            </a:r>
            <a:r>
              <a:rPr lang="ru-RU" sz="2200" dirty="0" err="1"/>
              <a:t>стадіям</a:t>
            </a:r>
            <a:r>
              <a:rPr lang="ru-RU" sz="2200" dirty="0"/>
              <a:t> </a:t>
            </a:r>
            <a:r>
              <a:rPr lang="ru-RU" sz="2200" dirty="0" err="1"/>
              <a:t>часткового</a:t>
            </a:r>
            <a:r>
              <a:rPr lang="ru-RU" sz="2200" dirty="0"/>
              <a:t> </a:t>
            </a:r>
            <a:r>
              <a:rPr lang="ru-RU" sz="2200" dirty="0" err="1"/>
              <a:t>підготовлення</a:t>
            </a:r>
            <a:r>
              <a:rPr lang="ru-RU" sz="2200" dirty="0"/>
              <a:t> та </a:t>
            </a:r>
            <a:r>
              <a:rPr lang="ru-RU" sz="2200" dirty="0" err="1"/>
              <a:t>використовується</a:t>
            </a:r>
            <a:r>
              <a:rPr lang="ru-RU" sz="2200" dirty="0"/>
              <a:t> для </a:t>
            </a:r>
            <a:r>
              <a:rPr lang="ru-RU" sz="2200" dirty="0" err="1"/>
              <a:t>забезпечення</a:t>
            </a:r>
            <a:r>
              <a:rPr lang="ru-RU" sz="2200" dirty="0"/>
              <a:t> </a:t>
            </a:r>
            <a:r>
              <a:rPr lang="ru-RU" sz="2200" dirty="0" err="1"/>
              <a:t>технологічних</a:t>
            </a:r>
            <a:r>
              <a:rPr lang="ru-RU" sz="2200" dirty="0"/>
              <a:t> </a:t>
            </a:r>
            <a:r>
              <a:rPr lang="ru-RU" sz="2200" dirty="0" err="1"/>
              <a:t>процесів</a:t>
            </a:r>
            <a:r>
              <a:rPr lang="ru-RU" sz="2200" dirty="0"/>
              <a:t>, </a:t>
            </a:r>
            <a:r>
              <a:rPr lang="ru-RU" sz="2200" dirty="0" err="1"/>
              <a:t>пов’язаних</a:t>
            </a:r>
            <a:r>
              <a:rPr lang="ru-RU" sz="2200" dirty="0"/>
              <a:t> з </a:t>
            </a:r>
            <a:r>
              <a:rPr lang="ru-RU" sz="2200" dirty="0" err="1"/>
              <a:t>видобуванням</a:t>
            </a:r>
            <a:r>
              <a:rPr lang="ru-RU" sz="2200" dirty="0"/>
              <a:t> </a:t>
            </a:r>
            <a:r>
              <a:rPr lang="ru-RU" sz="2200" dirty="0" err="1"/>
              <a:t>нафти</a:t>
            </a:r>
            <a:r>
              <a:rPr lang="ru-RU" sz="2200" dirty="0"/>
              <a:t>.</a:t>
            </a:r>
            <a:endParaRPr lang="uk-UA" sz="2200" dirty="0"/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3AFC9575-D235-FBCC-A955-27087713A81A}"/>
              </a:ext>
            </a:extLst>
          </p:cNvPr>
          <p:cNvCxnSpPr>
            <a:cxnSpLocks/>
          </p:cNvCxnSpPr>
          <p:nvPr/>
        </p:nvCxnSpPr>
        <p:spPr>
          <a:xfrm>
            <a:off x="743711" y="1119575"/>
            <a:ext cx="10948415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32603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54641C-9847-C523-A16A-24A5C295FA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BFCD87-8DED-A45C-D5B1-8231DC918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3711" y="382299"/>
            <a:ext cx="10948415" cy="532102"/>
          </a:xfrm>
        </p:spPr>
        <p:txBody>
          <a:bodyPr>
            <a:normAutofit fontScale="90000"/>
          </a:bodyPr>
          <a:lstStyle/>
          <a:p>
            <a:r>
              <a:rPr lang="uk-UA" sz="4000" b="1" dirty="0"/>
              <a:t>ГЛОСАРІЙ: ВИЗНАЧЕННЯ ТЕРМІНІВ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82084BC-AE00-8625-5713-870061F604E2}"/>
              </a:ext>
            </a:extLst>
          </p:cNvPr>
          <p:cNvSpPr txBox="1"/>
          <p:nvPr/>
        </p:nvSpPr>
        <p:spPr>
          <a:xfrm>
            <a:off x="579120" y="1324750"/>
            <a:ext cx="1103376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uk-UA" sz="2000" dirty="0">
                <a:solidFill>
                  <a:srgbClr val="FFC000"/>
                </a:solidFill>
              </a:rPr>
              <a:t>«національний стандарт» та «нормативний документ» - </a:t>
            </a:r>
            <a:r>
              <a:rPr lang="uk-UA" sz="2000" dirty="0"/>
              <a:t>ЗУ «Про стандартизацію»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uk-UA" sz="2000" dirty="0">
                <a:solidFill>
                  <a:srgbClr val="FFC000"/>
                </a:solidFill>
              </a:rPr>
              <a:t>«введення в обіг», «випробування»,  «випробувальна лабораторія», </a:t>
            </a:r>
            <a:r>
              <a:rPr lang="uk-UA" sz="2000" b="1" dirty="0">
                <a:solidFill>
                  <a:srgbClr val="FFFF00"/>
                </a:solidFill>
              </a:rPr>
              <a:t>«документ про відповідність»</a:t>
            </a:r>
            <a:r>
              <a:rPr lang="uk-UA" sz="2000" dirty="0">
                <a:solidFill>
                  <a:srgbClr val="FFC000"/>
                </a:solidFill>
              </a:rPr>
              <a:t>, «надання на ринку», «орган з оцінки відповідності», «оцінка відповідності», «процедура оцінки відповідності», «технічний регламент», «імпортер», «розповсюджувач» «уповноважений представник» </a:t>
            </a:r>
            <a:r>
              <a:rPr lang="uk-UA" sz="2000" dirty="0"/>
              <a:t>- ЗУ «Про технічні регламенти та оцінку відповідності»</a:t>
            </a:r>
            <a:r>
              <a:rPr lang="uk-UA" sz="2000" dirty="0">
                <a:solidFill>
                  <a:srgbClr val="FFC000"/>
                </a:solidFill>
              </a:rPr>
              <a:t>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uk-UA" sz="2000" dirty="0">
                <a:solidFill>
                  <a:srgbClr val="FFC000"/>
                </a:solidFill>
              </a:rPr>
              <a:t>«користувач», «постачання продукції» </a:t>
            </a:r>
            <a:r>
              <a:rPr lang="uk-UA" sz="2000" dirty="0"/>
              <a:t>- ЗУ «Про загальну безпечність нехарчової продукції»</a:t>
            </a:r>
            <a:endParaRPr lang="uk-UA" sz="2000" dirty="0">
              <a:solidFill>
                <a:srgbClr val="FFC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uk-UA" sz="2000" dirty="0">
                <a:solidFill>
                  <a:srgbClr val="FFC000"/>
                </a:solidFill>
              </a:rPr>
              <a:t>«споживач», «безпека продукції» </a:t>
            </a:r>
            <a:r>
              <a:rPr lang="uk-UA" sz="2000" dirty="0"/>
              <a:t>- ЗУ «Про захист прав споживачів»</a:t>
            </a:r>
            <a:endParaRPr lang="uk-UA" sz="2000" dirty="0">
              <a:solidFill>
                <a:srgbClr val="FFC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uk-UA" sz="2000" dirty="0">
                <a:solidFill>
                  <a:srgbClr val="FFC000"/>
                </a:solidFill>
              </a:rPr>
              <a:t>«орган державного ринкового нагляду» </a:t>
            </a:r>
            <a:r>
              <a:rPr lang="uk-UA" sz="2000" dirty="0"/>
              <a:t>- ЗУ «Про державний ринковий нагляд і контроль нехарчової продукції»</a:t>
            </a:r>
            <a:endParaRPr lang="uk-UA" sz="2000" dirty="0">
              <a:solidFill>
                <a:srgbClr val="FFC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uk-UA" sz="2000" b="1" dirty="0">
                <a:solidFill>
                  <a:srgbClr val="FFFF00"/>
                </a:solidFill>
              </a:rPr>
              <a:t>«специфічні процеси»</a:t>
            </a:r>
            <a:r>
              <a:rPr lang="uk-UA" sz="2000" dirty="0">
                <a:solidFill>
                  <a:srgbClr val="FFFF00"/>
                </a:solidFill>
              </a:rPr>
              <a:t> </a:t>
            </a:r>
            <a:r>
              <a:rPr lang="uk-UA" sz="2000" dirty="0"/>
              <a:t>– Митний кодекс України</a:t>
            </a:r>
            <a:endParaRPr lang="uk-UA" sz="2000" dirty="0">
              <a:solidFill>
                <a:srgbClr val="FFC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uk-UA" sz="2000" b="1" dirty="0">
                <a:solidFill>
                  <a:srgbClr val="FFFF00"/>
                </a:solidFill>
              </a:rPr>
              <a:t>«податковий облік»</a:t>
            </a:r>
            <a:r>
              <a:rPr lang="uk-UA" sz="2000" b="1" dirty="0"/>
              <a:t> </a:t>
            </a:r>
            <a:r>
              <a:rPr lang="uk-UA" sz="2000" dirty="0"/>
              <a:t>– Податковий кодекс України</a:t>
            </a:r>
            <a:endParaRPr lang="uk-UA" sz="2000" dirty="0">
              <a:solidFill>
                <a:srgbClr val="FFC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uk-UA" sz="2000" b="1" dirty="0">
                <a:solidFill>
                  <a:srgbClr val="FFFF00"/>
                </a:solidFill>
              </a:rPr>
              <a:t>«бухгалтерський облік» </a:t>
            </a:r>
            <a:r>
              <a:rPr lang="uk-UA" sz="2000" dirty="0"/>
              <a:t>- ЗУ «Про бухгалтерський облік та фінансову звітність в Україні»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uk-UA" sz="2000" b="1" dirty="0">
                <a:solidFill>
                  <a:srgbClr val="FFFF00"/>
                </a:solidFill>
              </a:rPr>
              <a:t>«класифікація продукції» </a:t>
            </a:r>
            <a:r>
              <a:rPr lang="uk-UA" sz="2000" dirty="0"/>
              <a:t>–  </a:t>
            </a:r>
            <a:r>
              <a:rPr lang="uk-UA" sz="2000" dirty="0">
                <a:solidFill>
                  <a:srgbClr val="FFC000"/>
                </a:solidFill>
              </a:rPr>
              <a:t>класифікація нафти та конденсату газового як товарів відповідно до Української класифікації товарів зовнішньоекономічної діяльності в розумінні </a:t>
            </a:r>
            <a:r>
              <a:rPr lang="uk-UA" sz="2000" dirty="0"/>
              <a:t>Митного кодексу України і Закону України «Про митний тариф»</a:t>
            </a: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0243E840-0F33-6AD1-D129-A44C8ADEBE57}"/>
              </a:ext>
            </a:extLst>
          </p:cNvPr>
          <p:cNvCxnSpPr>
            <a:cxnSpLocks/>
          </p:cNvCxnSpPr>
          <p:nvPr/>
        </p:nvCxnSpPr>
        <p:spPr>
          <a:xfrm>
            <a:off x="743711" y="1119575"/>
            <a:ext cx="10948415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60697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DA9CEC-8D3D-961A-A248-34B1B2E146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3711" y="382299"/>
            <a:ext cx="10948415" cy="532102"/>
          </a:xfrm>
        </p:spPr>
        <p:txBody>
          <a:bodyPr>
            <a:normAutofit fontScale="90000"/>
          </a:bodyPr>
          <a:lstStyle/>
          <a:p>
            <a:r>
              <a:rPr lang="uk-UA" sz="4000" b="1" dirty="0"/>
              <a:t>НАФТА: ПОКАЗНИКИ</a:t>
            </a: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2D8368EE-A18F-10CB-9003-5ECBF859D6B8}"/>
              </a:ext>
            </a:extLst>
          </p:cNvPr>
          <p:cNvCxnSpPr>
            <a:cxnSpLocks/>
          </p:cNvCxnSpPr>
          <p:nvPr/>
        </p:nvCxnSpPr>
        <p:spPr>
          <a:xfrm>
            <a:off x="743711" y="914401"/>
            <a:ext cx="10948415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15FAE919-C8A1-5B02-8A26-5DBCAD34BB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5223059"/>
              </p:ext>
            </p:extLst>
          </p:nvPr>
        </p:nvGraphicFramePr>
        <p:xfrm>
          <a:off x="743711" y="1100083"/>
          <a:ext cx="10948415" cy="54758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181346">
                  <a:extLst>
                    <a:ext uri="{9D8B030D-6E8A-4147-A177-3AD203B41FA5}">
                      <a16:colId xmlns:a16="http://schemas.microsoft.com/office/drawing/2014/main" val="1996916335"/>
                    </a:ext>
                  </a:extLst>
                </a:gridCol>
                <a:gridCol w="2157984">
                  <a:extLst>
                    <a:ext uri="{9D8B030D-6E8A-4147-A177-3AD203B41FA5}">
                      <a16:colId xmlns:a16="http://schemas.microsoft.com/office/drawing/2014/main" val="2329310532"/>
                    </a:ext>
                  </a:extLst>
                </a:gridCol>
                <a:gridCol w="2609085">
                  <a:extLst>
                    <a:ext uri="{9D8B030D-6E8A-4147-A177-3AD203B41FA5}">
                      <a16:colId xmlns:a16="http://schemas.microsoft.com/office/drawing/2014/main" val="3081969406"/>
                    </a:ext>
                  </a:extLst>
                </a:gridCol>
              </a:tblGrid>
              <a:tr h="55916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000" kern="100" dirty="0">
                          <a:solidFill>
                            <a:schemeClr val="tx1"/>
                          </a:solidFill>
                          <a:effectLst/>
                        </a:rPr>
                        <a:t>Назва показника</a:t>
                      </a:r>
                      <a:endParaRPr lang="ru-RU" sz="20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000" b="1" kern="100" dirty="0">
                          <a:solidFill>
                            <a:schemeClr val="tx1"/>
                          </a:solidFill>
                          <a:effectLst/>
                        </a:rPr>
                        <a:t>Одиниця виміру</a:t>
                      </a:r>
                      <a:endParaRPr lang="ru-RU" sz="20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000" b="1" kern="100" dirty="0">
                          <a:solidFill>
                            <a:schemeClr val="tx1"/>
                          </a:solidFill>
                          <a:effectLst/>
                        </a:rPr>
                        <a:t>Значення норм</a:t>
                      </a:r>
                      <a:endParaRPr lang="ru-RU" sz="20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3187041"/>
                  </a:ext>
                </a:extLst>
              </a:tr>
              <a:tr h="3261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000" kern="100" dirty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1 Концентрація хлористих солей</a:t>
                      </a:r>
                      <a:endParaRPr lang="ru-RU" sz="2000" kern="100" dirty="0">
                        <a:solidFill>
                          <a:srgbClr val="FFC000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000" b="1" kern="100" dirty="0">
                          <a:solidFill>
                            <a:schemeClr val="tx1"/>
                          </a:solidFill>
                          <a:effectLst/>
                        </a:rPr>
                        <a:t>мг/дм</a:t>
                      </a:r>
                      <a:r>
                        <a:rPr lang="uk-UA" sz="2000" b="1" kern="100" baseline="300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20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000" b="1" kern="100" dirty="0">
                          <a:solidFill>
                            <a:schemeClr val="tx1"/>
                          </a:solidFill>
                          <a:effectLst/>
                        </a:rPr>
                        <a:t>не більше 300</a:t>
                      </a:r>
                      <a:endParaRPr lang="ru-RU" sz="20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3668725"/>
                  </a:ext>
                </a:extLst>
              </a:tr>
              <a:tr h="3261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000" kern="100" dirty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2 Масова частка води</a:t>
                      </a:r>
                      <a:endParaRPr lang="ru-RU" sz="2000" kern="100" dirty="0">
                        <a:solidFill>
                          <a:srgbClr val="FFC000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000" b="1" kern="100" dirty="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ru-RU" sz="20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000" b="1" kern="100" dirty="0">
                          <a:solidFill>
                            <a:schemeClr val="tx1"/>
                          </a:solidFill>
                          <a:effectLst/>
                        </a:rPr>
                        <a:t>не більше 1,0</a:t>
                      </a:r>
                      <a:endParaRPr lang="ru-RU" sz="20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3163310"/>
                  </a:ext>
                </a:extLst>
              </a:tr>
              <a:tr h="3261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000" kern="100" dirty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3 Масова частка механічних домішок</a:t>
                      </a:r>
                      <a:endParaRPr lang="ru-RU" sz="2000" kern="100" dirty="0">
                        <a:solidFill>
                          <a:srgbClr val="FFC000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000" b="1" kern="100" dirty="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ru-RU" sz="20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000" b="1" kern="100" dirty="0">
                          <a:solidFill>
                            <a:schemeClr val="tx1"/>
                          </a:solidFill>
                          <a:effectLst/>
                        </a:rPr>
                        <a:t>не більше 0,05</a:t>
                      </a:r>
                      <a:endParaRPr lang="ru-RU" sz="20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2344154"/>
                  </a:ext>
                </a:extLst>
              </a:tr>
              <a:tr h="2047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000" kern="100" dirty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4 Тиск насиченої пари</a:t>
                      </a:r>
                      <a:endParaRPr lang="uk-UA" sz="2000" kern="100" dirty="0">
                        <a:solidFill>
                          <a:srgbClr val="FFC000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000" b="1" kern="100" dirty="0">
                          <a:solidFill>
                            <a:schemeClr val="tx1"/>
                          </a:solidFill>
                          <a:effectLst/>
                        </a:rPr>
                        <a:t>кПа (мм </a:t>
                      </a:r>
                      <a:r>
                        <a:rPr lang="uk-UA" sz="2000" b="1" kern="100" dirty="0" err="1">
                          <a:solidFill>
                            <a:schemeClr val="tx1"/>
                          </a:solidFill>
                          <a:effectLst/>
                        </a:rPr>
                        <a:t>рт.ст</a:t>
                      </a:r>
                      <a:r>
                        <a:rPr lang="uk-UA" sz="2000" b="1" kern="100" dirty="0">
                          <a:solidFill>
                            <a:schemeClr val="tx1"/>
                          </a:solidFill>
                          <a:effectLst/>
                        </a:rPr>
                        <a:t>.)</a:t>
                      </a:r>
                      <a:endParaRPr lang="ru-RU" sz="20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b="1" kern="100" dirty="0">
                          <a:solidFill>
                            <a:schemeClr val="tx1"/>
                          </a:solidFill>
                          <a:effectLst/>
                        </a:rPr>
                        <a:t>не більше 66,6 (500)</a:t>
                      </a:r>
                      <a:endParaRPr lang="ru-RU" sz="20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7112101"/>
                  </a:ext>
                </a:extLst>
              </a:tr>
              <a:tr h="3261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000" kern="100" dirty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5 Масова частка загальної сірки</a:t>
                      </a:r>
                      <a:endParaRPr lang="ru-RU" sz="2000" kern="100" dirty="0">
                        <a:solidFill>
                          <a:srgbClr val="FFC000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000" b="1" kern="100" dirty="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ru-RU" sz="20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000" b="1" kern="100" dirty="0">
                          <a:solidFill>
                            <a:schemeClr val="tx1"/>
                          </a:solidFill>
                          <a:effectLst/>
                        </a:rPr>
                        <a:t>не більше 1,8</a:t>
                      </a:r>
                      <a:endParaRPr lang="ru-RU" sz="20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4086733"/>
                  </a:ext>
                </a:extLst>
              </a:tr>
              <a:tr h="5046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 dirty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6</a:t>
                      </a:r>
                      <a:r>
                        <a:rPr lang="uk-UA" sz="2000" kern="100" dirty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uk-UA" sz="2000" b="1" kern="100" dirty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Вміст органічних хлоридів у фракції, що википає до температури 204</a:t>
                      </a:r>
                      <a:r>
                        <a:rPr lang="uk-UA" sz="2000" b="1" kern="100" baseline="30000" dirty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о</a:t>
                      </a:r>
                      <a:r>
                        <a:rPr lang="uk-UA" sz="2000" b="1" kern="100" dirty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С</a:t>
                      </a:r>
                      <a:endParaRPr lang="ru-RU" sz="2000" kern="100" dirty="0">
                        <a:solidFill>
                          <a:srgbClr val="FFC000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000" b="1" kern="100" dirty="0">
                          <a:solidFill>
                            <a:schemeClr val="tx1"/>
                          </a:solidFill>
                          <a:effectLst/>
                        </a:rPr>
                        <a:t>мг/кг (</a:t>
                      </a:r>
                      <a:r>
                        <a:rPr lang="en-US" sz="2000" b="1" kern="100" dirty="0">
                          <a:solidFill>
                            <a:schemeClr val="tx1"/>
                          </a:solidFill>
                          <a:effectLst/>
                        </a:rPr>
                        <a:t>ppm)</a:t>
                      </a:r>
                      <a:endParaRPr lang="ru-RU" sz="20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000" b="1" kern="100" dirty="0">
                          <a:solidFill>
                            <a:schemeClr val="tx1"/>
                          </a:solidFill>
                          <a:effectLst/>
                        </a:rPr>
                        <a:t>не більше 6 (6)</a:t>
                      </a:r>
                      <a:endParaRPr lang="ru-RU" sz="20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1370572"/>
                  </a:ext>
                </a:extLst>
              </a:tr>
              <a:tr h="3261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000" b="1" kern="1200" dirty="0">
                          <a:solidFill>
                            <a:srgbClr val="FFC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 Масова частка газоподібних алканів фракції до С</a:t>
                      </a:r>
                      <a:r>
                        <a:rPr lang="uk-UA" sz="2000" b="1" kern="1200" baseline="-25000" dirty="0">
                          <a:solidFill>
                            <a:srgbClr val="FFC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 </a:t>
                      </a:r>
                      <a:r>
                        <a:rPr lang="ru-RU" sz="2000" b="1" kern="100" dirty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*</a:t>
                      </a:r>
                      <a:endParaRPr lang="ru-RU" sz="2000" b="1" kern="100" dirty="0">
                        <a:solidFill>
                          <a:srgbClr val="FFC000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20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межах:                   понад 0,3 до 1,0</a:t>
                      </a:r>
                      <a:endParaRPr lang="ru-RU" sz="20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7909566"/>
                  </a:ext>
                </a:extLst>
              </a:tr>
              <a:tr h="6679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000" b="1" kern="100" dirty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8 </a:t>
                      </a:r>
                      <a:r>
                        <a:rPr lang="ru-RU" sz="2000" b="1" kern="100" dirty="0" err="1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Фракційний</a:t>
                      </a:r>
                      <a:r>
                        <a:rPr lang="ru-RU" sz="2000" b="1" kern="100" dirty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 склад*: </a:t>
                      </a:r>
                      <a:r>
                        <a:rPr lang="ru-RU" sz="2000" b="1" kern="100" dirty="0" err="1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об’ємна</a:t>
                      </a:r>
                      <a:r>
                        <a:rPr lang="ru-RU" sz="2000" b="1" kern="100" dirty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2000" b="1" kern="100" dirty="0" err="1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частка</a:t>
                      </a:r>
                      <a:r>
                        <a:rPr lang="ru-RU" sz="2000" b="1" kern="100" dirty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2000" b="1" kern="100" dirty="0" err="1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відгону</a:t>
                      </a:r>
                      <a:r>
                        <a:rPr lang="ru-RU" sz="2000" b="1" kern="100" dirty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 (</a:t>
                      </a:r>
                      <a:r>
                        <a:rPr lang="ru-RU" sz="2000" b="1" kern="100" dirty="0" err="1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включаючи</a:t>
                      </a:r>
                      <a:r>
                        <a:rPr lang="ru-RU" sz="2000" b="1" kern="100" dirty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2000" b="1" kern="100" dirty="0" err="1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втрати</a:t>
                      </a:r>
                      <a:r>
                        <a:rPr lang="ru-RU" sz="2000" b="1" kern="100" dirty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), яка </a:t>
                      </a:r>
                      <a:r>
                        <a:rPr lang="ru-RU" sz="2000" b="1" kern="100" dirty="0" err="1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переганяється</a:t>
                      </a:r>
                      <a:r>
                        <a:rPr lang="ru-RU" sz="2000" b="1" kern="100" dirty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                     до </a:t>
                      </a:r>
                      <a:r>
                        <a:rPr lang="ru-RU" sz="2000" b="1" kern="100" dirty="0" err="1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температури</a:t>
                      </a:r>
                      <a:r>
                        <a:rPr lang="ru-RU" sz="2000" b="1" kern="100" dirty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 210 </a:t>
                      </a:r>
                      <a:r>
                        <a:rPr lang="uk-UA" sz="2000" b="1" kern="100" baseline="30000" dirty="0" err="1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о</a:t>
                      </a:r>
                      <a:r>
                        <a:rPr lang="uk-UA" sz="2000" b="1" kern="100" dirty="0" err="1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С</a:t>
                      </a:r>
                      <a:endParaRPr lang="uk-UA" sz="2000" b="1" kern="100" dirty="0">
                        <a:solidFill>
                          <a:srgbClr val="FFC000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00" dirty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350 </a:t>
                      </a:r>
                      <a:r>
                        <a:rPr lang="uk-UA" sz="2000" b="1" kern="100" baseline="30000" dirty="0" err="1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о</a:t>
                      </a:r>
                      <a:r>
                        <a:rPr lang="uk-UA" sz="2000" b="1" kern="100" dirty="0" err="1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С</a:t>
                      </a:r>
                      <a:endParaRPr lang="uk-UA" sz="2000" b="1" kern="100" dirty="0">
                        <a:solidFill>
                          <a:srgbClr val="FFC000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000" b="1" kern="100" dirty="0">
                          <a:solidFill>
                            <a:schemeClr val="tx1"/>
                          </a:solidFill>
                          <a:effectLst/>
                        </a:rPr>
                        <a:t>об.%</a:t>
                      </a:r>
                      <a:endParaRPr lang="ru-RU" sz="20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20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 b="1" kern="100" dirty="0" err="1">
                          <a:solidFill>
                            <a:schemeClr val="tx1"/>
                          </a:solidFill>
                          <a:effectLst/>
                        </a:rPr>
                        <a:t>менш</a:t>
                      </a:r>
                      <a:r>
                        <a:rPr lang="ru-RU" sz="2000" b="1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000" b="1" kern="100" dirty="0" err="1">
                          <a:solidFill>
                            <a:schemeClr val="tx1"/>
                          </a:solidFill>
                          <a:effectLst/>
                        </a:rPr>
                        <a:t>ніж</a:t>
                      </a:r>
                      <a:r>
                        <a:rPr lang="ru-RU" sz="2000" b="1" kern="100" dirty="0">
                          <a:solidFill>
                            <a:schemeClr val="tx1"/>
                          </a:solidFill>
                          <a:effectLst/>
                        </a:rPr>
                        <a:t> 30              в межах:               </a:t>
                      </a:r>
                      <a:r>
                        <a:rPr lang="ru-RU" sz="2000" b="1" kern="100" dirty="0" err="1">
                          <a:solidFill>
                            <a:schemeClr val="tx1"/>
                          </a:solidFill>
                          <a:effectLst/>
                        </a:rPr>
                        <a:t>понад</a:t>
                      </a:r>
                      <a:r>
                        <a:rPr lang="ru-RU" sz="2000" b="1" kern="100" dirty="0">
                          <a:solidFill>
                            <a:schemeClr val="tx1"/>
                          </a:solidFill>
                          <a:effectLst/>
                        </a:rPr>
                        <a:t>  40 до 80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1818285"/>
                  </a:ext>
                </a:extLst>
              </a:tr>
              <a:tr h="2740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2000" b="1" kern="100" dirty="0">
                        <a:solidFill>
                          <a:srgbClr val="FFC000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20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20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4127176"/>
                  </a:ext>
                </a:extLst>
              </a:tr>
              <a:tr h="314565">
                <a:tc gridSpan="3"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ru-RU" sz="2000" kern="100" dirty="0">
                          <a:solidFill>
                            <a:schemeClr val="tx1"/>
                          </a:solidFill>
                          <a:effectLst/>
                        </a:rPr>
                        <a:t>* </a:t>
                      </a:r>
                      <a:r>
                        <a:rPr lang="ru-RU" sz="2000" kern="100" dirty="0" err="1">
                          <a:solidFill>
                            <a:schemeClr val="tx1"/>
                          </a:solidFill>
                          <a:effectLst/>
                        </a:rPr>
                        <a:t>визначається</a:t>
                      </a:r>
                      <a:r>
                        <a:rPr lang="ru-RU" sz="2000" kern="100" dirty="0">
                          <a:solidFill>
                            <a:schemeClr val="tx1"/>
                          </a:solidFill>
                          <a:effectLst/>
                        </a:rPr>
                        <a:t> з метою </a:t>
                      </a:r>
                      <a:r>
                        <a:rPr lang="ru-RU" sz="2000" kern="100" dirty="0" err="1">
                          <a:solidFill>
                            <a:schemeClr val="tx1"/>
                          </a:solidFill>
                          <a:effectLst/>
                        </a:rPr>
                        <a:t>класифікації</a:t>
                      </a:r>
                      <a:r>
                        <a:rPr lang="ru-RU" sz="20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solidFill>
                            <a:schemeClr val="tx1"/>
                          </a:solidFill>
                          <a:effectLst/>
                        </a:rPr>
                        <a:t>продукції</a:t>
                      </a:r>
                      <a:r>
                        <a:rPr lang="ru-RU" sz="20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solidFill>
                            <a:schemeClr val="tx1"/>
                          </a:solidFill>
                          <a:effectLst/>
                        </a:rPr>
                        <a:t>або</a:t>
                      </a:r>
                      <a:r>
                        <a:rPr lang="ru-RU" sz="2000" kern="100" dirty="0">
                          <a:solidFill>
                            <a:schemeClr val="tx1"/>
                          </a:solidFill>
                          <a:effectLst/>
                        </a:rPr>
                        <a:t> за </a:t>
                      </a:r>
                      <a:r>
                        <a:rPr lang="ru-RU" sz="2000" kern="100" dirty="0" err="1">
                          <a:solidFill>
                            <a:schemeClr val="tx1"/>
                          </a:solidFill>
                          <a:effectLst/>
                        </a:rPr>
                        <a:t>вимогою</a:t>
                      </a:r>
                      <a:endParaRPr lang="uk-UA" sz="2000" kern="1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11569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80719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FEEB75-2E00-6144-6B2C-EE2637708B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822ECE-3A59-FA3B-5EE4-575E4F01D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3711" y="382299"/>
            <a:ext cx="10948415" cy="532102"/>
          </a:xfrm>
        </p:spPr>
        <p:txBody>
          <a:bodyPr>
            <a:normAutofit fontScale="90000"/>
          </a:bodyPr>
          <a:lstStyle/>
          <a:p>
            <a:r>
              <a:rPr lang="uk-UA" sz="4000" b="1" dirty="0"/>
              <a:t>КОНДЕНСАТ ГАЗОВИЙ: ПОКАЗНИКИ</a:t>
            </a: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AF800701-5E21-91C4-67BC-DAF1CFCC7F47}"/>
              </a:ext>
            </a:extLst>
          </p:cNvPr>
          <p:cNvCxnSpPr>
            <a:cxnSpLocks/>
          </p:cNvCxnSpPr>
          <p:nvPr/>
        </p:nvCxnSpPr>
        <p:spPr>
          <a:xfrm>
            <a:off x="621791" y="914401"/>
            <a:ext cx="10948415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8849DF67-69CD-A6D3-6E9B-DD8D25E9BB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6666617"/>
              </p:ext>
            </p:extLst>
          </p:nvPr>
        </p:nvGraphicFramePr>
        <p:xfrm>
          <a:off x="621790" y="1039123"/>
          <a:ext cx="10948415" cy="56210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88970">
                  <a:extLst>
                    <a:ext uri="{9D8B030D-6E8A-4147-A177-3AD203B41FA5}">
                      <a16:colId xmlns:a16="http://schemas.microsoft.com/office/drawing/2014/main" val="1996916335"/>
                    </a:ext>
                  </a:extLst>
                </a:gridCol>
                <a:gridCol w="1948024">
                  <a:extLst>
                    <a:ext uri="{9D8B030D-6E8A-4147-A177-3AD203B41FA5}">
                      <a16:colId xmlns:a16="http://schemas.microsoft.com/office/drawing/2014/main" val="2329310532"/>
                    </a:ext>
                  </a:extLst>
                </a:gridCol>
                <a:gridCol w="3011421">
                  <a:extLst>
                    <a:ext uri="{9D8B030D-6E8A-4147-A177-3AD203B41FA5}">
                      <a16:colId xmlns:a16="http://schemas.microsoft.com/office/drawing/2014/main" val="3081969406"/>
                    </a:ext>
                  </a:extLst>
                </a:gridCol>
              </a:tblGrid>
              <a:tr h="55916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400" kern="100" dirty="0">
                          <a:solidFill>
                            <a:schemeClr val="tx1"/>
                          </a:solidFill>
                          <a:effectLst/>
                        </a:rPr>
                        <a:t>Назва показника</a:t>
                      </a:r>
                      <a:endParaRPr lang="ru-RU" sz="24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400" b="1" kern="100" dirty="0">
                          <a:solidFill>
                            <a:schemeClr val="tx1"/>
                          </a:solidFill>
                          <a:effectLst/>
                        </a:rPr>
                        <a:t>Одиниця виміру</a:t>
                      </a:r>
                      <a:endParaRPr lang="ru-RU" sz="24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400" b="1" kern="100" dirty="0">
                          <a:solidFill>
                            <a:schemeClr val="tx1"/>
                          </a:solidFill>
                          <a:effectLst/>
                        </a:rPr>
                        <a:t>Значення норм</a:t>
                      </a:r>
                      <a:endParaRPr lang="ru-RU" sz="24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3187041"/>
                  </a:ext>
                </a:extLst>
              </a:tr>
              <a:tr h="3261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200" kern="100" dirty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1 Концентрація хлористих солей</a:t>
                      </a:r>
                      <a:endParaRPr lang="ru-RU" sz="2200" kern="100" dirty="0">
                        <a:solidFill>
                          <a:srgbClr val="FFC000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200" b="1" kern="100" dirty="0">
                          <a:solidFill>
                            <a:schemeClr val="tx1"/>
                          </a:solidFill>
                          <a:effectLst/>
                        </a:rPr>
                        <a:t>мг/дм</a:t>
                      </a:r>
                      <a:r>
                        <a:rPr lang="uk-UA" sz="2200" b="1" kern="100" baseline="300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22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200" b="1" kern="100" dirty="0">
                          <a:solidFill>
                            <a:schemeClr val="tx1"/>
                          </a:solidFill>
                          <a:effectLst/>
                        </a:rPr>
                        <a:t>не більше 100</a:t>
                      </a:r>
                      <a:endParaRPr lang="ru-RU" sz="22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3668725"/>
                  </a:ext>
                </a:extLst>
              </a:tr>
              <a:tr h="3261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200" kern="100" dirty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2 Масова частка води</a:t>
                      </a:r>
                      <a:endParaRPr lang="ru-RU" sz="2200" kern="100" dirty="0">
                        <a:solidFill>
                          <a:srgbClr val="FFC000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200" b="1" kern="100" dirty="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ru-RU" sz="22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200" b="1" kern="100" dirty="0">
                          <a:solidFill>
                            <a:schemeClr val="tx1"/>
                          </a:solidFill>
                          <a:effectLst/>
                        </a:rPr>
                        <a:t>не більше 0,5</a:t>
                      </a:r>
                      <a:endParaRPr lang="ru-RU" sz="22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3163310"/>
                  </a:ext>
                </a:extLst>
              </a:tr>
              <a:tr h="3261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200" kern="100" dirty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3 Масова частка механічних домішок</a:t>
                      </a:r>
                      <a:endParaRPr lang="ru-RU" sz="2200" kern="100" dirty="0">
                        <a:solidFill>
                          <a:srgbClr val="FFC000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200" b="1" kern="100" dirty="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ru-RU" sz="22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200" b="1" kern="100" dirty="0">
                          <a:solidFill>
                            <a:schemeClr val="tx1"/>
                          </a:solidFill>
                          <a:effectLst/>
                        </a:rPr>
                        <a:t>не більше 0,05</a:t>
                      </a:r>
                      <a:endParaRPr lang="ru-RU" sz="22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2344154"/>
                  </a:ext>
                </a:extLst>
              </a:tr>
              <a:tr h="2047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200" kern="100" dirty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4 Тиск насиченої пари</a:t>
                      </a:r>
                      <a:endParaRPr lang="uk-UA" sz="2200" kern="100" dirty="0">
                        <a:solidFill>
                          <a:srgbClr val="FFC000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200" b="1" kern="100" dirty="0">
                          <a:solidFill>
                            <a:schemeClr val="tx1"/>
                          </a:solidFill>
                          <a:effectLst/>
                        </a:rPr>
                        <a:t>кПа (мм </a:t>
                      </a:r>
                      <a:r>
                        <a:rPr lang="uk-UA" sz="2200" b="1" kern="100" dirty="0" err="1">
                          <a:solidFill>
                            <a:schemeClr val="tx1"/>
                          </a:solidFill>
                          <a:effectLst/>
                        </a:rPr>
                        <a:t>рт.ст</a:t>
                      </a:r>
                      <a:r>
                        <a:rPr lang="uk-UA" sz="2200" b="1" kern="100" dirty="0">
                          <a:solidFill>
                            <a:schemeClr val="tx1"/>
                          </a:solidFill>
                          <a:effectLst/>
                        </a:rPr>
                        <a:t>.)</a:t>
                      </a:r>
                      <a:endParaRPr lang="ru-RU" sz="22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200" b="1" kern="100" dirty="0">
                          <a:solidFill>
                            <a:schemeClr val="tx1"/>
                          </a:solidFill>
                          <a:effectLst/>
                        </a:rPr>
                        <a:t>не більше 66,6 (500)</a:t>
                      </a:r>
                      <a:endParaRPr lang="ru-RU" sz="22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7112101"/>
                  </a:ext>
                </a:extLst>
              </a:tr>
              <a:tr h="3261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200" kern="100" dirty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5 Масова частка загальної сірки</a:t>
                      </a:r>
                      <a:endParaRPr lang="ru-RU" sz="2200" kern="100" dirty="0">
                        <a:solidFill>
                          <a:srgbClr val="FFC000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200" b="1" kern="100" dirty="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ru-RU" sz="22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200" b="1" kern="100" dirty="0">
                          <a:solidFill>
                            <a:schemeClr val="tx1"/>
                          </a:solidFill>
                          <a:effectLst/>
                        </a:rPr>
                        <a:t>не більше 0,4</a:t>
                      </a:r>
                      <a:endParaRPr lang="ru-RU" sz="22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4086733"/>
                  </a:ext>
                </a:extLst>
              </a:tr>
              <a:tr h="5046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200" kern="100" dirty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6</a:t>
                      </a:r>
                      <a:r>
                        <a:rPr lang="uk-UA" sz="2200" kern="100" dirty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uk-UA" sz="2200" b="1" kern="100" dirty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Вміст органічних хлоридів у фракції, що википає до температури 204</a:t>
                      </a:r>
                      <a:r>
                        <a:rPr lang="uk-UA" sz="2200" b="1" kern="100" baseline="30000" dirty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о</a:t>
                      </a:r>
                      <a:r>
                        <a:rPr lang="uk-UA" sz="2200" b="1" kern="100" dirty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С</a:t>
                      </a:r>
                      <a:endParaRPr lang="ru-RU" sz="2200" kern="100" dirty="0">
                        <a:solidFill>
                          <a:srgbClr val="FFC000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200" b="1" kern="100" dirty="0">
                          <a:solidFill>
                            <a:schemeClr val="tx1"/>
                          </a:solidFill>
                          <a:effectLst/>
                        </a:rPr>
                        <a:t>мг/кг (</a:t>
                      </a:r>
                      <a:r>
                        <a:rPr lang="en-US" sz="2200" b="1" kern="100" dirty="0">
                          <a:solidFill>
                            <a:schemeClr val="tx1"/>
                          </a:solidFill>
                          <a:effectLst/>
                        </a:rPr>
                        <a:t>ppm)</a:t>
                      </a:r>
                      <a:endParaRPr lang="ru-RU" sz="22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200" b="1" kern="100" dirty="0">
                          <a:solidFill>
                            <a:schemeClr val="tx1"/>
                          </a:solidFill>
                          <a:effectLst/>
                        </a:rPr>
                        <a:t>не більше 6 (6)</a:t>
                      </a:r>
                      <a:endParaRPr lang="ru-RU" sz="22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1370572"/>
                  </a:ext>
                </a:extLst>
              </a:tr>
              <a:tr h="3261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200" b="1" kern="1200" dirty="0">
                          <a:solidFill>
                            <a:srgbClr val="FFC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 Масова частка газоподібних алканів фракції до С</a:t>
                      </a:r>
                      <a:r>
                        <a:rPr lang="uk-UA" sz="2200" b="1" kern="1200" baseline="-25000" dirty="0">
                          <a:solidFill>
                            <a:srgbClr val="FFC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 </a:t>
                      </a:r>
                      <a:r>
                        <a:rPr lang="ru-RU" sz="2200" b="1" kern="100" dirty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*</a:t>
                      </a:r>
                      <a:endParaRPr lang="ru-RU" sz="2200" b="1" kern="100" dirty="0">
                        <a:solidFill>
                          <a:srgbClr val="FFC000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22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межах:                   понад 0,03 до 4,0</a:t>
                      </a:r>
                      <a:endParaRPr lang="ru-RU" sz="22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7909566"/>
                  </a:ext>
                </a:extLst>
              </a:tr>
              <a:tr h="6679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200" b="1" kern="100" dirty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8 </a:t>
                      </a:r>
                      <a:r>
                        <a:rPr lang="ru-RU" sz="2200" b="1" kern="100" dirty="0" err="1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Фракційний</a:t>
                      </a:r>
                      <a:r>
                        <a:rPr lang="ru-RU" sz="2200" b="1" kern="100" dirty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 склад*: </a:t>
                      </a:r>
                      <a:r>
                        <a:rPr lang="ru-RU" sz="2200" b="1" kern="100" dirty="0" err="1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об’ємна</a:t>
                      </a:r>
                      <a:r>
                        <a:rPr lang="ru-RU" sz="2200" b="1" kern="100" dirty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2200" b="1" kern="100" dirty="0" err="1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частка</a:t>
                      </a:r>
                      <a:r>
                        <a:rPr lang="ru-RU" sz="2200" b="1" kern="100" dirty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2200" b="1" kern="100" dirty="0" err="1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відгону</a:t>
                      </a:r>
                      <a:r>
                        <a:rPr lang="ru-RU" sz="2200" b="1" kern="100" dirty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 (</a:t>
                      </a:r>
                      <a:r>
                        <a:rPr lang="ru-RU" sz="2200" b="1" kern="100" dirty="0" err="1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включаючи</a:t>
                      </a:r>
                      <a:r>
                        <a:rPr lang="ru-RU" sz="2200" b="1" kern="100" dirty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2200" b="1" kern="100" dirty="0" err="1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втрати</a:t>
                      </a:r>
                      <a:r>
                        <a:rPr lang="ru-RU" sz="2200" b="1" kern="100" dirty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), яка </a:t>
                      </a:r>
                      <a:r>
                        <a:rPr lang="ru-RU" sz="2200" b="1" kern="100" dirty="0" err="1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переганяється</a:t>
                      </a:r>
                      <a:r>
                        <a:rPr lang="ru-RU" sz="2200" b="1" kern="100" dirty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 до </a:t>
                      </a:r>
                      <a:r>
                        <a:rPr lang="ru-RU" sz="2200" b="1" kern="100" dirty="0" err="1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температури</a:t>
                      </a:r>
                      <a:r>
                        <a:rPr lang="ru-RU" sz="2200" b="1" kern="100" dirty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 210 </a:t>
                      </a:r>
                      <a:r>
                        <a:rPr lang="uk-UA" sz="2200" b="1" kern="100" baseline="30000" dirty="0" err="1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о</a:t>
                      </a:r>
                      <a:r>
                        <a:rPr lang="uk-UA" sz="2200" b="1" kern="100" dirty="0" err="1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С</a:t>
                      </a:r>
                      <a:endParaRPr lang="ru-RU" sz="2200" b="1" kern="100" dirty="0">
                        <a:solidFill>
                          <a:srgbClr val="FFC000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200" b="1" kern="100" dirty="0">
                          <a:solidFill>
                            <a:schemeClr val="tx1"/>
                          </a:solidFill>
                          <a:effectLst/>
                        </a:rPr>
                        <a:t>об.%</a:t>
                      </a:r>
                      <a:endParaRPr lang="ru-RU" sz="22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200" b="1" kern="100" dirty="0">
                          <a:solidFill>
                            <a:schemeClr val="tx1"/>
                          </a:solidFill>
                          <a:effectLst/>
                        </a:rPr>
                        <a:t>в межах:               </a:t>
                      </a:r>
                      <a:r>
                        <a:rPr lang="ru-RU" sz="2200" b="1" kern="100" dirty="0" err="1">
                          <a:solidFill>
                            <a:schemeClr val="tx1"/>
                          </a:solidFill>
                          <a:effectLst/>
                        </a:rPr>
                        <a:t>понад</a:t>
                      </a:r>
                      <a:r>
                        <a:rPr lang="ru-RU" sz="2200" b="1" kern="100" dirty="0">
                          <a:solidFill>
                            <a:schemeClr val="tx1"/>
                          </a:solidFill>
                          <a:effectLst/>
                        </a:rPr>
                        <a:t>  30 до 90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1818285"/>
                  </a:ext>
                </a:extLst>
              </a:tr>
              <a:tr h="2740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2200" b="1" kern="100" dirty="0">
                        <a:solidFill>
                          <a:srgbClr val="FFC000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22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22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4127176"/>
                  </a:ext>
                </a:extLst>
              </a:tr>
              <a:tr h="314565">
                <a:tc gridSpan="3"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ru-RU" sz="2000" kern="100" dirty="0">
                          <a:solidFill>
                            <a:schemeClr val="tx1"/>
                          </a:solidFill>
                          <a:effectLst/>
                        </a:rPr>
                        <a:t>* </a:t>
                      </a:r>
                      <a:r>
                        <a:rPr lang="ru-RU" sz="2000" kern="100" dirty="0" err="1">
                          <a:solidFill>
                            <a:schemeClr val="tx1"/>
                          </a:solidFill>
                          <a:effectLst/>
                        </a:rPr>
                        <a:t>визначається</a:t>
                      </a:r>
                      <a:r>
                        <a:rPr lang="ru-RU" sz="2000" kern="100" dirty="0">
                          <a:solidFill>
                            <a:schemeClr val="tx1"/>
                          </a:solidFill>
                          <a:effectLst/>
                        </a:rPr>
                        <a:t> з метою </a:t>
                      </a:r>
                      <a:r>
                        <a:rPr lang="ru-RU" sz="2000" kern="100" dirty="0" err="1">
                          <a:solidFill>
                            <a:schemeClr val="tx1"/>
                          </a:solidFill>
                          <a:effectLst/>
                        </a:rPr>
                        <a:t>класифікації</a:t>
                      </a:r>
                      <a:r>
                        <a:rPr lang="ru-RU" sz="20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solidFill>
                            <a:schemeClr val="tx1"/>
                          </a:solidFill>
                          <a:effectLst/>
                        </a:rPr>
                        <a:t>продукції</a:t>
                      </a:r>
                      <a:r>
                        <a:rPr lang="ru-RU" sz="2000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000" kern="100" dirty="0" err="1">
                          <a:solidFill>
                            <a:schemeClr val="tx1"/>
                          </a:solidFill>
                          <a:effectLst/>
                        </a:rPr>
                        <a:t>або</a:t>
                      </a:r>
                      <a:r>
                        <a:rPr lang="ru-RU" sz="2000" kern="100" dirty="0">
                          <a:solidFill>
                            <a:schemeClr val="tx1"/>
                          </a:solidFill>
                          <a:effectLst/>
                        </a:rPr>
                        <a:t> за </a:t>
                      </a:r>
                      <a:r>
                        <a:rPr lang="ru-RU" sz="2000" kern="100" dirty="0" err="1">
                          <a:solidFill>
                            <a:schemeClr val="tx1"/>
                          </a:solidFill>
                          <a:effectLst/>
                        </a:rPr>
                        <a:t>вимогою</a:t>
                      </a:r>
                      <a:endParaRPr lang="uk-UA" sz="2000" kern="1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11569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09703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хема">
  <a:themeElements>
    <a:clrScheme name="Схема">
      <a:dk1>
        <a:sysClr val="windowText" lastClr="000000"/>
      </a:dk1>
      <a:lt1>
        <a:sysClr val="window" lastClr="FFFFFF"/>
      </a:lt1>
      <a:dk2>
        <a:srgbClr val="252C36"/>
      </a:dk2>
      <a:lt2>
        <a:srgbClr val="7C96A3"/>
      </a:lt2>
      <a:accent1>
        <a:srgbClr val="4FD093"/>
      </a:accent1>
      <a:accent2>
        <a:srgbClr val="54BCDF"/>
      </a:accent2>
      <a:accent3>
        <a:srgbClr val="A262D0"/>
      </a:accent3>
      <a:accent4>
        <a:srgbClr val="D7537B"/>
      </a:accent4>
      <a:accent5>
        <a:srgbClr val="E78045"/>
      </a:accent5>
      <a:accent6>
        <a:srgbClr val="84C350"/>
      </a:accent6>
      <a:hlink>
        <a:srgbClr val="22FFFF"/>
      </a:hlink>
      <a:folHlink>
        <a:srgbClr val="9BF3FD"/>
      </a:folHlink>
    </a:clrScheme>
    <a:fontScheme name="Схема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хема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2578CA-DEC9-49C3-80AF-C113973CC9A9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Схема</Template>
  <TotalTime>367</TotalTime>
  <Words>1563</Words>
  <Application>Microsoft Office PowerPoint</Application>
  <PresentationFormat>Широкий екран</PresentationFormat>
  <Paragraphs>136</Paragraphs>
  <Slides>12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12</vt:i4>
      </vt:variant>
    </vt:vector>
  </HeadingPairs>
  <TitlesOfParts>
    <vt:vector size="18" baseType="lpstr">
      <vt:lpstr>Aptos</vt:lpstr>
      <vt:lpstr>Arial</vt:lpstr>
      <vt:lpstr>Calibri</vt:lpstr>
      <vt:lpstr>Tw Cen MT</vt:lpstr>
      <vt:lpstr>Wingdings</vt:lpstr>
      <vt:lpstr>Схема</vt:lpstr>
      <vt:lpstr>ТЕХНІЧНИЙ РЕГЛАМЕНТ ЩОДО ВИМОГ  ДО НАФТИ І КОНДЕНСАТУ ГАЗОВОГО  ДЛЯ НАФТОПЕРЕРОБНИХ ПІДПРИЄМСТВ</vt:lpstr>
      <vt:lpstr>МЕТА ТЕХНІЧНОГО РЕГЛАМЕНТУ</vt:lpstr>
      <vt:lpstr>МІЖНАРОДНЕ підґрунтя</vt:lpstr>
      <vt:lpstr>АКЦИЗНИЙ ПОДАТОК</vt:lpstr>
      <vt:lpstr>ПРОДУКЦІЯ: ТЕРМІНИ</vt:lpstr>
      <vt:lpstr>ПРОДУКЦІЯ ЗА МЕЖАМИ ДІЇ ТЕХРЕГЛАМЕНТУ</vt:lpstr>
      <vt:lpstr>ГЛОСАРІЙ: ВИЗНАЧЕННЯ ТЕРМІНІВ</vt:lpstr>
      <vt:lpstr>НАФТА: ПОКАЗНИКИ</vt:lpstr>
      <vt:lpstr>КОНДЕНСАТ ГАЗОВИЙ: ПОКАЗНИКИ</vt:lpstr>
      <vt:lpstr>ВВЕДЕННЯ В ОБІГ. МЗНН</vt:lpstr>
      <vt:lpstr>ОБГОВОРЕННЯ З УЧАСНИКАМИ РИНКУ</vt:lpstr>
      <vt:lpstr>РАЗОМ ЗМІЦНЮЄМО ЕНЕРГОНЕЗАЛЕЖНІСТЬ ДЕРЖАВИ!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Igor Onophuk</dc:creator>
  <cp:lastModifiedBy>Max S</cp:lastModifiedBy>
  <cp:revision>56</cp:revision>
  <dcterms:created xsi:type="dcterms:W3CDTF">2024-08-19T07:11:28Z</dcterms:created>
  <dcterms:modified xsi:type="dcterms:W3CDTF">2025-07-29T10:18:06Z</dcterms:modified>
</cp:coreProperties>
</file>